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Economica"/>
      <p:regular r:id="rId28"/>
      <p:bold r:id="rId29"/>
      <p:italic r:id="rId30"/>
      <p:boldItalic r:id="rId31"/>
    </p:embeddedFont>
    <p:embeddedFont>
      <p:font typeface="Open Sans"/>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Economica-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Economica-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Economica-boldItalic.fntdata"/><Relationship Id="rId30" Type="http://schemas.openxmlformats.org/officeDocument/2006/relationships/font" Target="fonts/Economica-italic.fntdata"/><Relationship Id="rId11" Type="http://schemas.openxmlformats.org/officeDocument/2006/relationships/slide" Target="slides/slide6.xml"/><Relationship Id="rId33" Type="http://schemas.openxmlformats.org/officeDocument/2006/relationships/font" Target="fonts/OpenSans-bold.fntdata"/><Relationship Id="rId10" Type="http://schemas.openxmlformats.org/officeDocument/2006/relationships/slide" Target="slides/slide5.xml"/><Relationship Id="rId32" Type="http://schemas.openxmlformats.org/officeDocument/2006/relationships/font" Target="fonts/OpenSans-regular.fntdata"/><Relationship Id="rId13" Type="http://schemas.openxmlformats.org/officeDocument/2006/relationships/slide" Target="slides/slide8.xml"/><Relationship Id="rId35" Type="http://schemas.openxmlformats.org/officeDocument/2006/relationships/font" Target="fonts/OpenSans-boldItalic.fntdata"/><Relationship Id="rId12" Type="http://schemas.openxmlformats.org/officeDocument/2006/relationships/slide" Target="slides/slide7.xml"/><Relationship Id="rId34" Type="http://schemas.openxmlformats.org/officeDocument/2006/relationships/font" Target="fonts/OpenSans-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84d132e75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84d132e7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Good afternoon, in this presentation we will be presenting the final result of our “Helpful hallway” project and how we achieved this.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77e8653a3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77e8653a3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851d32370d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851d32370d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851d32370d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851d32370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851d32370d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851d32370d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851d32370d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851d32370d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77eb7e7df2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77eb7e7df2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77eb7e7df2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77eb7e7df2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77eb7e7df2_4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77eb7e7df2_4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851d32370d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851d32370d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851d32370d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851d32370d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8505f3fc75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8505f3fc7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The g</a:t>
            </a:r>
            <a:r>
              <a:rPr lang="nl"/>
              <a:t>oal of our project was to make a system that allows students to navigate the hallways more quickly and with less traffic.</a:t>
            </a:r>
            <a:endParaRPr/>
          </a:p>
          <a:p>
            <a:pPr indent="0" lvl="0" marL="0" rtl="0" algn="l">
              <a:spcBef>
                <a:spcPts val="0"/>
              </a:spcBef>
              <a:spcAft>
                <a:spcPts val="0"/>
              </a:spcAft>
              <a:buNone/>
            </a:pPr>
            <a:r>
              <a:rPr lang="nl"/>
              <a:t>We try to accomplish this with the following system. In every hallway a node will be placed that is powered by a battery and connected to a wifi network, which will make the placement of the system very easy. These nodes will each have a microphone and two infra-red camera’s. The microphone will be used to wake up the node from it’s lowest power mode and the infra-red camera’s will be used to check the hallway traffic, and each camera will be covering a section of the hallway. The traffic in the hallway will then be send to the server, where the data will be saved in a database and visualized where the students access it easily.</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851d32370d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851d32370d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851d32370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851d32370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77eb7e7df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77eb7e7df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8505f3fc75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8505f3fc75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One of my responsibilities for the project is the design of the PCB. For this we have chosen to make a main PCB and separate PCB’s for each of the infra-red cameras. This way we can position the camera’s better to cover the entire hallway. All other components for the power, communication, microphone and computing will be placed on the main PCB.</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8505f3fc75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8505f3fc75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For the microcontroller, we have chosen an ESP32. This particular model has a single core as well as an ultra low power coprocessor which allows us to increase the battery life of the device a lot. This chip also has a wifi module built in and it supports enterprise wifi networks so it will be able to connect to the campus’ network.</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8505f3fc75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8505f3fc75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For the battery we have chosen for a standard Lithium ion cell, which has a relatively low self-discharge and will be able to power the node for a long time. This battery is rechargeable and this is implemented on the PCB. A micro-USB connector is placed on the board to make the charging the nodes very easy for the user. The necessary protections for charging and discharging are also implemented on the board to make the device safer and increase the battery’s lifespan.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We have tried to make the device last as long as possible with one battery. Due to the </a:t>
            </a:r>
            <a:r>
              <a:rPr lang="nl"/>
              <a:t>circumstances</a:t>
            </a:r>
            <a:r>
              <a:rPr lang="nl"/>
              <a:t>, we haven’t been able to measure all parameters but by combining the measured data with the information from datasheets, we get the following result. We get a power usage during sleep of around 350µA which is largely because of the two </a:t>
            </a:r>
            <a:r>
              <a:rPr lang="nl"/>
              <a:t>infrared</a:t>
            </a:r>
            <a:r>
              <a:rPr lang="nl"/>
              <a:t> cameras but also from the microcontroller, the microphone and losses like self discharge of the battery. During the normal operation of the device, we estimate that it will use around 50 micro amp hours every time it wakes up to measure and send data and this 50 times a day on average. This will result in a battery life of 226 days which is better than the requirements we initially proposed.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8505f3fc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8505f3fc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To implement the server, we use a Raspberry Pi. On this the MQTT broker, the database and the application are running. We chose Mosquitto as the MQTT broker and when a message arrives, a python program we have written will place the message in the InfluxDB database. We chose the open source software Grafana to make a dashboard where all the data is visualised. As you can see picture all the data is represented in a floor plan where the traffic in every hallway is be represented as a color.</a:t>
            </a:r>
            <a:endParaRPr/>
          </a:p>
          <a:p>
            <a:pPr indent="0" lvl="0" marL="0" rtl="0" algn="l">
              <a:spcBef>
                <a:spcPts val="0"/>
              </a:spcBef>
              <a:spcAft>
                <a:spcPts val="0"/>
              </a:spcAft>
              <a:buNone/>
            </a:pPr>
            <a:r>
              <a:t/>
            </a:r>
            <a:endParaRPr/>
          </a:p>
          <a:p>
            <a:pPr indent="0" lvl="0" marL="0" rtl="0" algn="l">
              <a:spcBef>
                <a:spcPts val="0"/>
              </a:spcBef>
              <a:spcAft>
                <a:spcPts val="0"/>
              </a:spcAft>
              <a:buNone/>
            </a:pPr>
            <a:r>
              <a:rPr lang="nl"/>
              <a:t>And now Tuur will tell you some more about what he has been working on for the project.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77e8653a3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77e8653a3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77e8653a3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77e8653a3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n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0.png"/><Relationship Id="rId4" Type="http://schemas.openxmlformats.org/officeDocument/2006/relationships/image" Target="../media/image28.png"/><Relationship Id="rId5"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9.gif"/><Relationship Id="rId4" Type="http://schemas.openxmlformats.org/officeDocument/2006/relationships/image" Target="../media/image43.png"/><Relationship Id="rId9" Type="http://schemas.openxmlformats.org/officeDocument/2006/relationships/image" Target="../media/image35.png"/><Relationship Id="rId5" Type="http://schemas.openxmlformats.org/officeDocument/2006/relationships/image" Target="../media/image31.png"/><Relationship Id="rId6" Type="http://schemas.openxmlformats.org/officeDocument/2006/relationships/image" Target="../media/image36.png"/><Relationship Id="rId7" Type="http://schemas.openxmlformats.org/officeDocument/2006/relationships/image" Target="../media/image38.png"/><Relationship Id="rId8"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4.png"/><Relationship Id="rId4" Type="http://schemas.openxmlformats.org/officeDocument/2006/relationships/image" Target="../media/image37.jpg"/><Relationship Id="rId5"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docs.espressif.com/projects/esp-idf/en/latest/esp32/api-reference/system/wdts.html#interrupt-watchdog-api-reference" TargetMode="External"/><Relationship Id="rId4" Type="http://schemas.openxmlformats.org/officeDocument/2006/relationships/hyperlink" Target="https://www.youtube.com/watch?v=C2xF3O6qkbg" TargetMode="External"/><Relationship Id="rId5"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7.png"/><Relationship Id="rId5" Type="http://schemas.openxmlformats.org/officeDocument/2006/relationships/image" Target="../media/image1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jpg"/><Relationship Id="rId4" Type="http://schemas.openxmlformats.org/officeDocument/2006/relationships/image" Target="../media/image9.png"/><Relationship Id="rId5" Type="http://schemas.openxmlformats.org/officeDocument/2006/relationships/image" Target="../media/image2.png"/><Relationship Id="rId6" Type="http://schemas.openxmlformats.org/officeDocument/2006/relationships/hyperlink" Target="http://helpfulhallway.duckdns.org:3000/"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6.png"/><Relationship Id="rId5" Type="http://schemas.openxmlformats.org/officeDocument/2006/relationships/image" Target="../media/image15.png"/><Relationship Id="rId6"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044700" y="1282830"/>
            <a:ext cx="3054600" cy="153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nl"/>
              <a:t>Helpful hallway</a:t>
            </a:r>
            <a:endParaRPr/>
          </a:p>
        </p:txBody>
      </p:sp>
      <p:sp>
        <p:nvSpPr>
          <p:cNvPr id="63" name="Google Shape;63;p13"/>
          <p:cNvSpPr txBox="1"/>
          <p:nvPr>
            <p:ph idx="1" type="subTitle"/>
          </p:nvPr>
        </p:nvSpPr>
        <p:spPr>
          <a:xfrm>
            <a:off x="3044700" y="2820019"/>
            <a:ext cx="3054600" cy="153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nl"/>
              <a:t>By Tuur Baele</a:t>
            </a:r>
            <a:endParaRPr/>
          </a:p>
          <a:p>
            <a:pPr indent="0" lvl="0" marL="0" rtl="0" algn="ctr">
              <a:spcBef>
                <a:spcPts val="0"/>
              </a:spcBef>
              <a:spcAft>
                <a:spcPts val="0"/>
              </a:spcAft>
              <a:buNone/>
            </a:pPr>
            <a:r>
              <a:rPr lang="nl"/>
              <a:t>Pieter de Block</a:t>
            </a:r>
            <a:endParaRPr/>
          </a:p>
          <a:p>
            <a:pPr indent="0" lvl="0" marL="0" rtl="0" algn="ctr">
              <a:spcBef>
                <a:spcPts val="0"/>
              </a:spcBef>
              <a:spcAft>
                <a:spcPts val="0"/>
              </a:spcAft>
              <a:buNone/>
            </a:pPr>
            <a:r>
              <a:rPr lang="nl"/>
              <a:t>Rijad Šehović</a:t>
            </a:r>
            <a:endParaRPr/>
          </a:p>
          <a:p>
            <a:pPr indent="0" lvl="0" marL="0" rtl="0" algn="ctr">
              <a:spcBef>
                <a:spcPts val="0"/>
              </a:spcBef>
              <a:spcAft>
                <a:spcPts val="0"/>
              </a:spcAft>
              <a:buNone/>
            </a:pPr>
            <a:r>
              <a:rPr lang="nl"/>
              <a:t>Thomas Wauters </a:t>
            </a:r>
            <a:endParaRPr/>
          </a:p>
        </p:txBody>
      </p:sp>
      <p:pic>
        <p:nvPicPr>
          <p:cNvPr id="64" name="Google Shape;64;p13"/>
          <p:cNvPicPr preferRelativeResize="0"/>
          <p:nvPr/>
        </p:nvPicPr>
        <p:blipFill>
          <a:blip r:embed="rId3">
            <a:alphaModFix/>
          </a:blip>
          <a:stretch>
            <a:fillRect/>
          </a:stretch>
        </p:blipFill>
        <p:spPr>
          <a:xfrm>
            <a:off x="-12" y="4449001"/>
            <a:ext cx="1924725" cy="694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2"/>
          <p:cNvSpPr txBox="1"/>
          <p:nvPr>
            <p:ph type="title"/>
          </p:nvPr>
        </p:nvSpPr>
        <p:spPr>
          <a:xfrm>
            <a:off x="365275" y="252150"/>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nl"/>
              <a:t>Promising ULP audio monitoring results</a:t>
            </a:r>
            <a:endParaRPr/>
          </a:p>
        </p:txBody>
      </p:sp>
      <p:pic>
        <p:nvPicPr>
          <p:cNvPr id="152" name="Google Shape;152;p22"/>
          <p:cNvPicPr preferRelativeResize="0"/>
          <p:nvPr/>
        </p:nvPicPr>
        <p:blipFill>
          <a:blip r:embed="rId3">
            <a:alphaModFix/>
          </a:blip>
          <a:stretch>
            <a:fillRect/>
          </a:stretch>
        </p:blipFill>
        <p:spPr>
          <a:xfrm>
            <a:off x="5185525" y="2721651"/>
            <a:ext cx="3493422" cy="2117049"/>
          </a:xfrm>
          <a:prstGeom prst="rect">
            <a:avLst/>
          </a:prstGeom>
          <a:noFill/>
          <a:ln>
            <a:noFill/>
          </a:ln>
        </p:spPr>
      </p:pic>
      <p:pic>
        <p:nvPicPr>
          <p:cNvPr id="153" name="Google Shape;153;p22"/>
          <p:cNvPicPr preferRelativeResize="0"/>
          <p:nvPr/>
        </p:nvPicPr>
        <p:blipFill rotWithShape="1">
          <a:blip r:embed="rId4">
            <a:alphaModFix/>
          </a:blip>
          <a:srcRect b="67254" l="22558" r="28315" t="16057"/>
          <a:stretch/>
        </p:blipFill>
        <p:spPr>
          <a:xfrm>
            <a:off x="1784724" y="1007650"/>
            <a:ext cx="3132229" cy="1419274"/>
          </a:xfrm>
          <a:prstGeom prst="rect">
            <a:avLst/>
          </a:prstGeom>
          <a:noFill/>
          <a:ln>
            <a:noFill/>
          </a:ln>
        </p:spPr>
      </p:pic>
      <p:sp>
        <p:nvSpPr>
          <p:cNvPr id="154" name="Google Shape;154;p22"/>
          <p:cNvSpPr txBox="1"/>
          <p:nvPr/>
        </p:nvSpPr>
        <p:spPr>
          <a:xfrm>
            <a:off x="4916950" y="1382700"/>
            <a:ext cx="900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2400">
                <a:solidFill>
                  <a:srgbClr val="4D5156"/>
                </a:solidFill>
                <a:highlight>
                  <a:srgbClr val="FFFFFF"/>
                </a:highlight>
              </a:rPr>
              <a:t>±1µA</a:t>
            </a:r>
            <a:endParaRPr sz="2400"/>
          </a:p>
        </p:txBody>
      </p:sp>
      <p:cxnSp>
        <p:nvCxnSpPr>
          <p:cNvPr id="155" name="Google Shape;155;p22"/>
          <p:cNvCxnSpPr/>
          <p:nvPr/>
        </p:nvCxnSpPr>
        <p:spPr>
          <a:xfrm flipH="1" rot="10800000">
            <a:off x="7248525" y="3122850"/>
            <a:ext cx="814500" cy="621600"/>
          </a:xfrm>
          <a:prstGeom prst="straightConnector1">
            <a:avLst/>
          </a:prstGeom>
          <a:noFill/>
          <a:ln cap="flat" cmpd="sng" w="9525">
            <a:solidFill>
              <a:srgbClr val="FF0000"/>
            </a:solidFill>
            <a:prstDash val="solid"/>
            <a:round/>
            <a:headEnd len="med" w="med" type="none"/>
            <a:tailEnd len="med" w="med" type="triangle"/>
          </a:ln>
        </p:spPr>
      </p:cxnSp>
      <p:sp>
        <p:nvSpPr>
          <p:cNvPr id="156" name="Google Shape;156;p22"/>
          <p:cNvSpPr txBox="1"/>
          <p:nvPr/>
        </p:nvSpPr>
        <p:spPr>
          <a:xfrm>
            <a:off x="8018950" y="2721650"/>
            <a:ext cx="1379400" cy="7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a:t>Deep sleep ~25 µA (datasheet)</a:t>
            </a:r>
            <a:endParaRPr/>
          </a:p>
        </p:txBody>
      </p:sp>
      <p:pic>
        <p:nvPicPr>
          <p:cNvPr id="157" name="Google Shape;157;p22"/>
          <p:cNvPicPr preferRelativeResize="0"/>
          <p:nvPr/>
        </p:nvPicPr>
        <p:blipFill>
          <a:blip r:embed="rId5">
            <a:alphaModFix/>
          </a:blip>
          <a:stretch>
            <a:fillRect/>
          </a:stretch>
        </p:blipFill>
        <p:spPr>
          <a:xfrm>
            <a:off x="2109600" y="2934050"/>
            <a:ext cx="2254049" cy="1914050"/>
          </a:xfrm>
          <a:prstGeom prst="rect">
            <a:avLst/>
          </a:prstGeom>
          <a:noFill/>
          <a:ln>
            <a:noFill/>
          </a:ln>
        </p:spPr>
      </p:pic>
      <p:sp>
        <p:nvSpPr>
          <p:cNvPr id="158" name="Google Shape;158;p22"/>
          <p:cNvSpPr/>
          <p:nvPr/>
        </p:nvSpPr>
        <p:spPr>
          <a:xfrm>
            <a:off x="1813275" y="2823200"/>
            <a:ext cx="2846700" cy="2190300"/>
          </a:xfrm>
          <a:prstGeom prst="flowChartSummingJunction">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2"/>
          <p:cNvSpPr/>
          <p:nvPr/>
        </p:nvSpPr>
        <p:spPr>
          <a:xfrm>
            <a:off x="3323050" y="3870200"/>
            <a:ext cx="1800300" cy="963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2"/>
          <p:cNvSpPr txBox="1"/>
          <p:nvPr/>
        </p:nvSpPr>
        <p:spPr>
          <a:xfrm>
            <a:off x="445200" y="3510200"/>
            <a:ext cx="8145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a:t>Using:</a:t>
            </a:r>
            <a:endParaRPr/>
          </a:p>
        </p:txBody>
      </p:sp>
      <p:sp>
        <p:nvSpPr>
          <p:cNvPr id="161" name="Google Shape;161;p22"/>
          <p:cNvSpPr txBox="1"/>
          <p:nvPr/>
        </p:nvSpPr>
        <p:spPr>
          <a:xfrm>
            <a:off x="445200" y="1430938"/>
            <a:ext cx="982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a:t>Power:</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nl"/>
              <a:t>IR sensor</a:t>
            </a:r>
            <a:endParaRPr/>
          </a:p>
        </p:txBody>
      </p:sp>
      <p:sp>
        <p:nvSpPr>
          <p:cNvPr id="167" name="Google Shape;167;p23"/>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nl"/>
              <a:t>AMG8833 (</a:t>
            </a:r>
            <a:r>
              <a:rPr lang="nl"/>
              <a:t>Grid-EYE (</a:t>
            </a:r>
            <a:r>
              <a:rPr lang="nl"/>
              <a:t>AMG88))</a:t>
            </a:r>
            <a:endParaRPr/>
          </a:p>
          <a:p>
            <a:pPr indent="-342900" lvl="0" marL="457200" rtl="0" algn="l">
              <a:spcBef>
                <a:spcPts val="0"/>
              </a:spcBef>
              <a:spcAft>
                <a:spcPts val="0"/>
              </a:spcAft>
              <a:buSzPts val="1800"/>
              <a:buChar char="●"/>
            </a:pPr>
            <a:r>
              <a:rPr lang="nl"/>
              <a:t>MEMS technology</a:t>
            </a:r>
            <a:endParaRPr/>
          </a:p>
          <a:p>
            <a:pPr indent="-342900" lvl="0" marL="457200" rtl="0" algn="l">
              <a:spcBef>
                <a:spcPts val="0"/>
              </a:spcBef>
              <a:spcAft>
                <a:spcPts val="0"/>
              </a:spcAft>
              <a:buSzPts val="1800"/>
              <a:buChar char="●"/>
            </a:pPr>
            <a:r>
              <a:rPr lang="nl"/>
              <a:t>64 pixels </a:t>
            </a:r>
            <a:r>
              <a:rPr lang="nl"/>
              <a:t> (8 x 8) </a:t>
            </a:r>
            <a:endParaRPr/>
          </a:p>
          <a:p>
            <a:pPr indent="-342900" lvl="0" marL="457200" rtl="0" algn="l">
              <a:spcBef>
                <a:spcPts val="0"/>
              </a:spcBef>
              <a:spcAft>
                <a:spcPts val="0"/>
              </a:spcAft>
              <a:buSzPts val="1800"/>
              <a:buChar char="●"/>
            </a:pPr>
            <a:r>
              <a:rPr lang="nl"/>
              <a:t>Max distance: 7 m</a:t>
            </a:r>
            <a:endParaRPr/>
          </a:p>
          <a:p>
            <a:pPr indent="-342900" lvl="0" marL="457200" rtl="0" algn="l">
              <a:spcBef>
                <a:spcPts val="0"/>
              </a:spcBef>
              <a:spcAft>
                <a:spcPts val="0"/>
              </a:spcAft>
              <a:buSzPts val="1800"/>
              <a:buChar char="●"/>
            </a:pPr>
            <a:r>
              <a:rPr lang="nl"/>
              <a:t>Energy Mode: 		</a:t>
            </a:r>
            <a:endParaRPr/>
          </a:p>
          <a:p>
            <a:pPr indent="-317500" lvl="1" marL="914400" rtl="0" algn="l">
              <a:spcBef>
                <a:spcPts val="0"/>
              </a:spcBef>
              <a:spcAft>
                <a:spcPts val="0"/>
              </a:spcAft>
              <a:buSzPts val="1400"/>
              <a:buChar char="○"/>
            </a:pPr>
            <a:r>
              <a:rPr lang="nl"/>
              <a:t>Normal:	4.5 mA</a:t>
            </a:r>
            <a:endParaRPr/>
          </a:p>
          <a:p>
            <a:pPr indent="-317500" lvl="1" marL="914400" rtl="0" algn="l">
              <a:spcBef>
                <a:spcPts val="0"/>
              </a:spcBef>
              <a:spcAft>
                <a:spcPts val="0"/>
              </a:spcAft>
              <a:buSzPts val="1400"/>
              <a:buChar char="○"/>
            </a:pPr>
            <a:r>
              <a:rPr lang="nl"/>
              <a:t>Stand-by:	0.8 mA</a:t>
            </a:r>
            <a:endParaRPr/>
          </a:p>
          <a:p>
            <a:pPr indent="-317500" lvl="1" marL="914400" rtl="0" algn="l">
              <a:spcBef>
                <a:spcPts val="0"/>
              </a:spcBef>
              <a:spcAft>
                <a:spcPts val="0"/>
              </a:spcAft>
              <a:buSzPts val="1400"/>
              <a:buChar char="○"/>
            </a:pPr>
            <a:r>
              <a:rPr lang="nl"/>
              <a:t>Sleep:	0.2 mA</a:t>
            </a:r>
            <a:endParaRPr/>
          </a:p>
          <a:p>
            <a:pPr indent="-342900" lvl="0" marL="457200" rtl="0" algn="l">
              <a:spcBef>
                <a:spcPts val="0"/>
              </a:spcBef>
              <a:spcAft>
                <a:spcPts val="0"/>
              </a:spcAft>
              <a:buSzPts val="1800"/>
              <a:buChar char="●"/>
            </a:pPr>
            <a:r>
              <a:rPr lang="nl"/>
              <a:t>Times:</a:t>
            </a:r>
            <a:endParaRPr/>
          </a:p>
          <a:p>
            <a:pPr indent="-317500" lvl="1" marL="914400" rtl="0" algn="l">
              <a:spcBef>
                <a:spcPts val="0"/>
              </a:spcBef>
              <a:spcAft>
                <a:spcPts val="0"/>
              </a:spcAft>
              <a:buSzPts val="1400"/>
              <a:buChar char="○"/>
            </a:pPr>
            <a:r>
              <a:rPr lang="nl"/>
              <a:t>Enable communication after setup: 	50 ms</a:t>
            </a:r>
            <a:endParaRPr/>
          </a:p>
          <a:p>
            <a:pPr indent="-317500" lvl="1" marL="914400" rtl="0" algn="l">
              <a:spcBef>
                <a:spcPts val="0"/>
              </a:spcBef>
              <a:spcAft>
                <a:spcPts val="0"/>
              </a:spcAft>
              <a:buSzPts val="1400"/>
              <a:buChar char="○"/>
            </a:pPr>
            <a:r>
              <a:rPr lang="nl"/>
              <a:t>Stabilize output after setup: 		15 s</a:t>
            </a:r>
            <a:endParaRPr/>
          </a:p>
          <a:p>
            <a:pPr indent="-342900" lvl="0" marL="457200" rtl="0" algn="l">
              <a:spcBef>
                <a:spcPts val="0"/>
              </a:spcBef>
              <a:spcAft>
                <a:spcPts val="0"/>
              </a:spcAft>
              <a:buSzPts val="1800"/>
              <a:buChar char="●"/>
            </a:pPr>
            <a:r>
              <a:rPr lang="nl"/>
              <a:t>Adafruit_AMG88xx library</a:t>
            </a:r>
            <a:endParaRPr/>
          </a:p>
        </p:txBody>
      </p:sp>
      <p:pic>
        <p:nvPicPr>
          <p:cNvPr id="168" name="Google Shape;168;p23"/>
          <p:cNvPicPr preferRelativeResize="0"/>
          <p:nvPr/>
        </p:nvPicPr>
        <p:blipFill>
          <a:blip r:embed="rId3">
            <a:alphaModFix/>
          </a:blip>
          <a:stretch>
            <a:fillRect/>
          </a:stretch>
        </p:blipFill>
        <p:spPr>
          <a:xfrm>
            <a:off x="2184925" y="433050"/>
            <a:ext cx="1138550" cy="597050"/>
          </a:xfrm>
          <a:prstGeom prst="rect">
            <a:avLst/>
          </a:prstGeom>
          <a:noFill/>
          <a:ln>
            <a:noFill/>
          </a:ln>
        </p:spPr>
      </p:pic>
      <p:pic>
        <p:nvPicPr>
          <p:cNvPr id="169" name="Google Shape;169;p23"/>
          <p:cNvPicPr preferRelativeResize="0"/>
          <p:nvPr/>
        </p:nvPicPr>
        <p:blipFill>
          <a:blip r:embed="rId4">
            <a:alphaModFix/>
          </a:blip>
          <a:stretch>
            <a:fillRect/>
          </a:stretch>
        </p:blipFill>
        <p:spPr>
          <a:xfrm>
            <a:off x="4617774" y="1351437"/>
            <a:ext cx="1844425" cy="1393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nl"/>
              <a:t>IR sensor</a:t>
            </a:r>
            <a:endParaRPr/>
          </a:p>
        </p:txBody>
      </p:sp>
      <p:sp>
        <p:nvSpPr>
          <p:cNvPr id="175" name="Google Shape;175;p2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Packet option 1</a:t>
            </a:r>
            <a:endParaRPr/>
          </a:p>
          <a:p>
            <a:pPr indent="-342900" lvl="0" marL="457200" rtl="0" algn="l">
              <a:spcBef>
                <a:spcPts val="1600"/>
              </a:spcBef>
              <a:spcAft>
                <a:spcPts val="0"/>
              </a:spcAft>
              <a:buSzPts val="1800"/>
              <a:buChar char="●"/>
            </a:pPr>
            <a:r>
              <a:rPr lang="nl"/>
              <a:t>System calculations:	low</a:t>
            </a:r>
            <a:endParaRPr/>
          </a:p>
          <a:p>
            <a:pPr indent="-342900" lvl="0" marL="457200" rtl="0" algn="l">
              <a:spcBef>
                <a:spcPts val="0"/>
              </a:spcBef>
              <a:spcAft>
                <a:spcPts val="0"/>
              </a:spcAft>
              <a:buSzPts val="1800"/>
              <a:buChar char="●"/>
            </a:pPr>
            <a:r>
              <a:rPr lang="nl"/>
              <a:t>Packet size:			130 bytes</a:t>
            </a:r>
            <a:endParaRPr/>
          </a:p>
          <a:p>
            <a:pPr indent="-342900" lvl="0" marL="457200" rtl="0" algn="l">
              <a:spcBef>
                <a:spcPts val="0"/>
              </a:spcBef>
              <a:spcAft>
                <a:spcPts val="0"/>
              </a:spcAft>
              <a:buSzPts val="1800"/>
              <a:buChar char="●"/>
            </a:pPr>
            <a:r>
              <a:rPr lang="nl"/>
              <a:t>Consumption: 		medium</a:t>
            </a:r>
            <a:endParaRPr/>
          </a:p>
          <a:p>
            <a:pPr indent="0" lvl="0" marL="914400" rtl="0" algn="l">
              <a:spcBef>
                <a:spcPts val="1600"/>
              </a:spcBef>
              <a:spcAft>
                <a:spcPts val="1600"/>
              </a:spcAft>
              <a:buNone/>
            </a:pPr>
            <a:r>
              <a:t/>
            </a:r>
            <a:endParaRPr/>
          </a:p>
        </p:txBody>
      </p:sp>
      <p:pic>
        <p:nvPicPr>
          <p:cNvPr id="176" name="Google Shape;176;p24"/>
          <p:cNvPicPr preferRelativeResize="0"/>
          <p:nvPr/>
        </p:nvPicPr>
        <p:blipFill>
          <a:blip r:embed="rId3">
            <a:alphaModFix/>
          </a:blip>
          <a:stretch>
            <a:fillRect/>
          </a:stretch>
        </p:blipFill>
        <p:spPr>
          <a:xfrm>
            <a:off x="5196600" y="1147225"/>
            <a:ext cx="3082025" cy="863775"/>
          </a:xfrm>
          <a:prstGeom prst="rect">
            <a:avLst/>
          </a:prstGeom>
          <a:noFill/>
          <a:ln>
            <a:noFill/>
          </a:ln>
        </p:spPr>
      </p:pic>
      <p:pic>
        <p:nvPicPr>
          <p:cNvPr id="177" name="Google Shape;177;p24"/>
          <p:cNvPicPr preferRelativeResize="0"/>
          <p:nvPr/>
        </p:nvPicPr>
        <p:blipFill>
          <a:blip r:embed="rId4">
            <a:alphaModFix/>
          </a:blip>
          <a:stretch>
            <a:fillRect/>
          </a:stretch>
        </p:blipFill>
        <p:spPr>
          <a:xfrm>
            <a:off x="5876072" y="2959050"/>
            <a:ext cx="2402550" cy="1620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nl"/>
              <a:t>IR sensor</a:t>
            </a:r>
            <a:endParaRPr/>
          </a:p>
        </p:txBody>
      </p:sp>
      <p:sp>
        <p:nvSpPr>
          <p:cNvPr id="183" name="Google Shape;183;p25"/>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Packet option 2 (average value)</a:t>
            </a:r>
            <a:endParaRPr/>
          </a:p>
          <a:p>
            <a:pPr indent="-342900" lvl="0" marL="457200" rtl="0" algn="l">
              <a:spcBef>
                <a:spcPts val="1600"/>
              </a:spcBef>
              <a:spcAft>
                <a:spcPts val="0"/>
              </a:spcAft>
              <a:buSzPts val="1800"/>
              <a:buChar char="●"/>
            </a:pPr>
            <a:r>
              <a:rPr lang="nl"/>
              <a:t>System calculations:	medium</a:t>
            </a:r>
            <a:endParaRPr/>
          </a:p>
          <a:p>
            <a:pPr indent="-342900" lvl="0" marL="457200" rtl="0" algn="l">
              <a:spcBef>
                <a:spcPts val="0"/>
              </a:spcBef>
              <a:spcAft>
                <a:spcPts val="0"/>
              </a:spcAft>
              <a:buSzPts val="1800"/>
              <a:buChar char="●"/>
            </a:pPr>
            <a:r>
              <a:rPr lang="nl"/>
              <a:t>Packet size:			2 bytes</a:t>
            </a:r>
            <a:endParaRPr/>
          </a:p>
          <a:p>
            <a:pPr indent="-342900" lvl="0" marL="457200" rtl="0" algn="l">
              <a:spcBef>
                <a:spcPts val="0"/>
              </a:spcBef>
              <a:spcAft>
                <a:spcPts val="0"/>
              </a:spcAft>
              <a:buSzPts val="1800"/>
              <a:buChar char="●"/>
            </a:pPr>
            <a:r>
              <a:rPr lang="nl"/>
              <a:t>Consumption: 		low/medium</a:t>
            </a:r>
            <a:endParaRPr/>
          </a:p>
        </p:txBody>
      </p:sp>
      <p:pic>
        <p:nvPicPr>
          <p:cNvPr id="184" name="Google Shape;184;p25"/>
          <p:cNvPicPr preferRelativeResize="0"/>
          <p:nvPr/>
        </p:nvPicPr>
        <p:blipFill>
          <a:blip r:embed="rId3">
            <a:alphaModFix/>
          </a:blip>
          <a:stretch>
            <a:fillRect/>
          </a:stretch>
        </p:blipFill>
        <p:spPr>
          <a:xfrm>
            <a:off x="4982750" y="315925"/>
            <a:ext cx="3441175" cy="1443300"/>
          </a:xfrm>
          <a:prstGeom prst="rect">
            <a:avLst/>
          </a:prstGeom>
          <a:noFill/>
          <a:ln>
            <a:noFill/>
          </a:ln>
        </p:spPr>
      </p:pic>
      <p:pic>
        <p:nvPicPr>
          <p:cNvPr id="185" name="Google Shape;185;p25"/>
          <p:cNvPicPr preferRelativeResize="0"/>
          <p:nvPr/>
        </p:nvPicPr>
        <p:blipFill>
          <a:blip r:embed="rId4">
            <a:alphaModFix/>
          </a:blip>
          <a:stretch>
            <a:fillRect/>
          </a:stretch>
        </p:blipFill>
        <p:spPr>
          <a:xfrm>
            <a:off x="6727850" y="1846575"/>
            <a:ext cx="1696075" cy="3091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nl"/>
              <a:t>IR sensor</a:t>
            </a:r>
            <a:endParaRPr/>
          </a:p>
        </p:txBody>
      </p:sp>
      <p:sp>
        <p:nvSpPr>
          <p:cNvPr id="191" name="Google Shape;191;p2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Packet option 3 (Suggestion)</a:t>
            </a:r>
            <a:endParaRPr/>
          </a:p>
          <a:p>
            <a:pPr indent="-342900" lvl="0" marL="457200" rtl="0" algn="l">
              <a:spcBef>
                <a:spcPts val="1600"/>
              </a:spcBef>
              <a:spcAft>
                <a:spcPts val="0"/>
              </a:spcAft>
              <a:buSzPts val="1800"/>
              <a:buChar char="●"/>
            </a:pPr>
            <a:r>
              <a:rPr lang="nl"/>
              <a:t>System calculations:	variable</a:t>
            </a:r>
            <a:endParaRPr/>
          </a:p>
          <a:p>
            <a:pPr indent="-342900" lvl="0" marL="457200" rtl="0" algn="l">
              <a:spcBef>
                <a:spcPts val="0"/>
              </a:spcBef>
              <a:spcAft>
                <a:spcPts val="0"/>
              </a:spcAft>
              <a:buSzPts val="1800"/>
              <a:buChar char="●"/>
            </a:pPr>
            <a:r>
              <a:rPr lang="nl"/>
              <a:t>Packet size:			variable</a:t>
            </a:r>
            <a:endParaRPr/>
          </a:p>
          <a:p>
            <a:pPr indent="-342900" lvl="0" marL="457200" rtl="0" algn="l">
              <a:spcBef>
                <a:spcPts val="0"/>
              </a:spcBef>
              <a:spcAft>
                <a:spcPts val="0"/>
              </a:spcAft>
              <a:buSzPts val="1800"/>
              <a:buChar char="●"/>
            </a:pPr>
            <a:r>
              <a:rPr lang="nl"/>
              <a:t>Consumption: 		variable</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nl"/>
              <a:t>Server: Lookup table</a:t>
            </a:r>
            <a:endParaRPr/>
          </a:p>
        </p:txBody>
      </p:sp>
      <p:pic>
        <p:nvPicPr>
          <p:cNvPr id="192" name="Google Shape;192;p26"/>
          <p:cNvPicPr preferRelativeResize="0"/>
          <p:nvPr/>
        </p:nvPicPr>
        <p:blipFill>
          <a:blip r:embed="rId3">
            <a:alphaModFix/>
          </a:blip>
          <a:stretch>
            <a:fillRect/>
          </a:stretch>
        </p:blipFill>
        <p:spPr>
          <a:xfrm>
            <a:off x="5436800" y="470900"/>
            <a:ext cx="3395500" cy="978250"/>
          </a:xfrm>
          <a:prstGeom prst="rect">
            <a:avLst/>
          </a:prstGeom>
          <a:noFill/>
          <a:ln>
            <a:noFill/>
          </a:ln>
        </p:spPr>
      </p:pic>
      <p:pic>
        <p:nvPicPr>
          <p:cNvPr id="193" name="Google Shape;193;p26"/>
          <p:cNvPicPr preferRelativeResize="0"/>
          <p:nvPr/>
        </p:nvPicPr>
        <p:blipFill>
          <a:blip r:embed="rId4">
            <a:alphaModFix/>
          </a:blip>
          <a:stretch>
            <a:fillRect/>
          </a:stretch>
        </p:blipFill>
        <p:spPr>
          <a:xfrm>
            <a:off x="4193022" y="1449150"/>
            <a:ext cx="4639274" cy="1505400"/>
          </a:xfrm>
          <a:prstGeom prst="rect">
            <a:avLst/>
          </a:prstGeom>
          <a:noFill/>
          <a:ln>
            <a:noFill/>
          </a:ln>
        </p:spPr>
      </p:pic>
      <p:pic>
        <p:nvPicPr>
          <p:cNvPr id="194" name="Google Shape;194;p26"/>
          <p:cNvPicPr preferRelativeResize="0"/>
          <p:nvPr/>
        </p:nvPicPr>
        <p:blipFill>
          <a:blip r:embed="rId5">
            <a:alphaModFix/>
          </a:blip>
          <a:stretch>
            <a:fillRect/>
          </a:stretch>
        </p:blipFill>
        <p:spPr>
          <a:xfrm>
            <a:off x="3706625" y="2954550"/>
            <a:ext cx="5125675" cy="1624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2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nl"/>
              <a:t>W</a:t>
            </a:r>
            <a:r>
              <a:rPr lang="nl"/>
              <a:t>ireless communication</a:t>
            </a:r>
            <a:endParaRPr/>
          </a:p>
        </p:txBody>
      </p:sp>
      <p:sp>
        <p:nvSpPr>
          <p:cNvPr id="200" name="Google Shape;200;p27"/>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nl"/>
              <a:t>Wi-Fi</a:t>
            </a:r>
            <a:br>
              <a:rPr lang="nl"/>
            </a:br>
            <a:br>
              <a:rPr lang="nl"/>
            </a:br>
            <a:br>
              <a:rPr lang="nl"/>
            </a:br>
            <a:endParaRPr/>
          </a:p>
          <a:p>
            <a:pPr indent="-342900" lvl="0" marL="457200" rtl="0" algn="l">
              <a:spcBef>
                <a:spcPts val="0"/>
              </a:spcBef>
              <a:spcAft>
                <a:spcPts val="0"/>
              </a:spcAft>
              <a:buSzPts val="1800"/>
              <a:buChar char="●"/>
            </a:pPr>
            <a:r>
              <a:rPr lang="nl"/>
              <a:t>MQTT</a:t>
            </a:r>
            <a:br>
              <a:rPr lang="nl"/>
            </a:br>
            <a:br>
              <a:rPr lang="nl"/>
            </a:br>
            <a:br>
              <a:rPr lang="nl"/>
            </a:br>
            <a:endParaRPr/>
          </a:p>
          <a:p>
            <a:pPr indent="-342900" lvl="0" marL="457200" rtl="0" algn="l">
              <a:spcBef>
                <a:spcPts val="0"/>
              </a:spcBef>
              <a:spcAft>
                <a:spcPts val="0"/>
              </a:spcAft>
              <a:buSzPts val="1800"/>
              <a:buChar char="●"/>
            </a:pPr>
            <a:r>
              <a:rPr lang="nl"/>
              <a:t>Mosquitto on Raspberry Pi</a:t>
            </a:r>
            <a:br>
              <a:rPr lang="nl"/>
            </a:br>
            <a:br>
              <a:rPr lang="nl"/>
            </a:br>
            <a:br>
              <a:rPr lang="nl"/>
            </a:b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01" name="Google Shape;201;p27"/>
          <p:cNvPicPr preferRelativeResize="0"/>
          <p:nvPr/>
        </p:nvPicPr>
        <p:blipFill>
          <a:blip r:embed="rId3">
            <a:alphaModFix/>
          </a:blip>
          <a:stretch>
            <a:fillRect/>
          </a:stretch>
        </p:blipFill>
        <p:spPr>
          <a:xfrm>
            <a:off x="5049973" y="1225224"/>
            <a:ext cx="2207613" cy="831300"/>
          </a:xfrm>
          <a:prstGeom prst="rect">
            <a:avLst/>
          </a:prstGeom>
          <a:noFill/>
          <a:ln>
            <a:noFill/>
          </a:ln>
        </p:spPr>
      </p:pic>
      <p:pic>
        <p:nvPicPr>
          <p:cNvPr id="202" name="Google Shape;202;p27"/>
          <p:cNvPicPr preferRelativeResize="0"/>
          <p:nvPr/>
        </p:nvPicPr>
        <p:blipFill>
          <a:blip r:embed="rId4">
            <a:alphaModFix/>
          </a:blip>
          <a:stretch>
            <a:fillRect/>
          </a:stretch>
        </p:blipFill>
        <p:spPr>
          <a:xfrm>
            <a:off x="5614300" y="2451425"/>
            <a:ext cx="1078950" cy="1078950"/>
          </a:xfrm>
          <a:prstGeom prst="rect">
            <a:avLst/>
          </a:prstGeom>
          <a:noFill/>
          <a:ln>
            <a:noFill/>
          </a:ln>
        </p:spPr>
      </p:pic>
      <p:pic>
        <p:nvPicPr>
          <p:cNvPr id="203" name="Google Shape;203;p27"/>
          <p:cNvPicPr preferRelativeResize="0"/>
          <p:nvPr/>
        </p:nvPicPr>
        <p:blipFill>
          <a:blip r:embed="rId5">
            <a:alphaModFix/>
          </a:blip>
          <a:stretch>
            <a:fillRect/>
          </a:stretch>
        </p:blipFill>
        <p:spPr>
          <a:xfrm>
            <a:off x="4689050" y="3768800"/>
            <a:ext cx="737500" cy="737500"/>
          </a:xfrm>
          <a:prstGeom prst="rect">
            <a:avLst/>
          </a:prstGeom>
          <a:noFill/>
          <a:ln>
            <a:noFill/>
          </a:ln>
        </p:spPr>
      </p:pic>
      <p:pic>
        <p:nvPicPr>
          <p:cNvPr id="204" name="Google Shape;204;p27"/>
          <p:cNvPicPr preferRelativeResize="0"/>
          <p:nvPr/>
        </p:nvPicPr>
        <p:blipFill>
          <a:blip r:embed="rId6">
            <a:alphaModFix/>
          </a:blip>
          <a:stretch>
            <a:fillRect/>
          </a:stretch>
        </p:blipFill>
        <p:spPr>
          <a:xfrm>
            <a:off x="5761250" y="3745450"/>
            <a:ext cx="597300" cy="597300"/>
          </a:xfrm>
          <a:prstGeom prst="rect">
            <a:avLst/>
          </a:prstGeom>
          <a:noFill/>
          <a:ln>
            <a:noFill/>
          </a:ln>
        </p:spPr>
      </p:pic>
      <p:pic>
        <p:nvPicPr>
          <p:cNvPr id="205" name="Google Shape;205;p27"/>
          <p:cNvPicPr preferRelativeResize="0"/>
          <p:nvPr/>
        </p:nvPicPr>
        <p:blipFill>
          <a:blip r:embed="rId7">
            <a:alphaModFix/>
          </a:blip>
          <a:stretch>
            <a:fillRect/>
          </a:stretch>
        </p:blipFill>
        <p:spPr>
          <a:xfrm>
            <a:off x="6693241" y="3768803"/>
            <a:ext cx="550575" cy="550575"/>
          </a:xfrm>
          <a:prstGeom prst="rect">
            <a:avLst/>
          </a:prstGeom>
          <a:noFill/>
          <a:ln>
            <a:noFill/>
          </a:ln>
        </p:spPr>
      </p:pic>
      <p:pic>
        <p:nvPicPr>
          <p:cNvPr id="206" name="Google Shape;206;p27"/>
          <p:cNvPicPr preferRelativeResize="0"/>
          <p:nvPr/>
        </p:nvPicPr>
        <p:blipFill>
          <a:blip r:embed="rId8">
            <a:alphaModFix/>
          </a:blip>
          <a:stretch>
            <a:fillRect/>
          </a:stretch>
        </p:blipFill>
        <p:spPr>
          <a:xfrm>
            <a:off x="7438367" y="3891595"/>
            <a:ext cx="608633" cy="305025"/>
          </a:xfrm>
          <a:prstGeom prst="rect">
            <a:avLst/>
          </a:prstGeom>
          <a:noFill/>
          <a:ln>
            <a:noFill/>
          </a:ln>
        </p:spPr>
      </p:pic>
      <p:pic>
        <p:nvPicPr>
          <p:cNvPr id="207" name="Google Shape;207;p27"/>
          <p:cNvPicPr preferRelativeResize="0"/>
          <p:nvPr/>
        </p:nvPicPr>
        <p:blipFill>
          <a:blip r:embed="rId9">
            <a:alphaModFix/>
          </a:blip>
          <a:stretch>
            <a:fillRect/>
          </a:stretch>
        </p:blipFill>
        <p:spPr>
          <a:xfrm>
            <a:off x="8047005" y="3628466"/>
            <a:ext cx="843895" cy="831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nl"/>
              <a:t>Wireless communication</a:t>
            </a:r>
            <a:endParaRPr/>
          </a:p>
        </p:txBody>
      </p:sp>
      <p:sp>
        <p:nvSpPr>
          <p:cNvPr id="213" name="Google Shape;213;p28"/>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14" name="Google Shape;214;p28"/>
          <p:cNvPicPr preferRelativeResize="0"/>
          <p:nvPr/>
        </p:nvPicPr>
        <p:blipFill>
          <a:blip r:embed="rId3">
            <a:alphaModFix/>
          </a:blip>
          <a:stretch>
            <a:fillRect/>
          </a:stretch>
        </p:blipFill>
        <p:spPr>
          <a:xfrm>
            <a:off x="1219350" y="1225225"/>
            <a:ext cx="6515500" cy="1876625"/>
          </a:xfrm>
          <a:prstGeom prst="rect">
            <a:avLst/>
          </a:prstGeom>
          <a:noFill/>
          <a:ln>
            <a:noFill/>
          </a:ln>
        </p:spPr>
      </p:pic>
      <p:sp>
        <p:nvSpPr>
          <p:cNvPr id="215" name="Google Shape;215;p28"/>
          <p:cNvSpPr txBox="1"/>
          <p:nvPr/>
        </p:nvSpPr>
        <p:spPr>
          <a:xfrm>
            <a:off x="861900" y="3459025"/>
            <a:ext cx="2660400" cy="167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a:p>
            <a:pPr indent="0" lvl="0" marL="0" rtl="0" algn="ctr">
              <a:spcBef>
                <a:spcPts val="0"/>
              </a:spcBef>
              <a:spcAft>
                <a:spcPts val="0"/>
              </a:spcAft>
              <a:buNone/>
            </a:pPr>
            <a:r>
              <a:rPr b="1" lang="nl">
                <a:latin typeface="Open Sans"/>
                <a:ea typeface="Open Sans"/>
                <a:cs typeface="Open Sans"/>
                <a:sym typeface="Open Sans"/>
              </a:rPr>
              <a:t>PCB</a:t>
            </a:r>
            <a:endParaRPr b="1">
              <a:latin typeface="Open Sans"/>
              <a:ea typeface="Open Sans"/>
              <a:cs typeface="Open Sans"/>
              <a:sym typeface="Open Sans"/>
            </a:endParaRPr>
          </a:p>
        </p:txBody>
      </p:sp>
      <p:sp>
        <p:nvSpPr>
          <p:cNvPr id="216" name="Google Shape;216;p28"/>
          <p:cNvSpPr/>
          <p:nvPr/>
        </p:nvSpPr>
        <p:spPr>
          <a:xfrm>
            <a:off x="4744425" y="3591575"/>
            <a:ext cx="3237000" cy="1331400"/>
          </a:xfrm>
          <a:prstGeom prst="roundRect">
            <a:avLst>
              <a:gd fmla="val 16667" name="adj"/>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8"/>
          <p:cNvSpPr/>
          <p:nvPr/>
        </p:nvSpPr>
        <p:spPr>
          <a:xfrm>
            <a:off x="1352375" y="3591575"/>
            <a:ext cx="1862400" cy="1331400"/>
          </a:xfrm>
          <a:prstGeom prst="roundRect">
            <a:avLst>
              <a:gd fmla="val 16667" name="adj"/>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8" name="Google Shape;218;p28"/>
          <p:cNvCxnSpPr>
            <a:stCxn id="214" idx="2"/>
          </p:cNvCxnSpPr>
          <p:nvPr/>
        </p:nvCxnSpPr>
        <p:spPr>
          <a:xfrm>
            <a:off x="4477100" y="3101850"/>
            <a:ext cx="500100" cy="345600"/>
          </a:xfrm>
          <a:prstGeom prst="straightConnector1">
            <a:avLst/>
          </a:prstGeom>
          <a:noFill/>
          <a:ln cap="flat" cmpd="sng" w="38100">
            <a:solidFill>
              <a:srgbClr val="000000"/>
            </a:solidFill>
            <a:prstDash val="solid"/>
            <a:round/>
            <a:headEnd len="med" w="med" type="none"/>
            <a:tailEnd len="med" w="med" type="triangle"/>
          </a:ln>
        </p:spPr>
      </p:cxnSp>
      <p:cxnSp>
        <p:nvCxnSpPr>
          <p:cNvPr id="219" name="Google Shape;219;p28"/>
          <p:cNvCxnSpPr/>
          <p:nvPr/>
        </p:nvCxnSpPr>
        <p:spPr>
          <a:xfrm flipH="1">
            <a:off x="6983650" y="3192525"/>
            <a:ext cx="210600" cy="310500"/>
          </a:xfrm>
          <a:prstGeom prst="straightConnector1">
            <a:avLst/>
          </a:prstGeom>
          <a:noFill/>
          <a:ln cap="flat" cmpd="sng" w="38100">
            <a:solidFill>
              <a:srgbClr val="000000"/>
            </a:solidFill>
            <a:prstDash val="solid"/>
            <a:round/>
            <a:headEnd len="med" w="med" type="none"/>
            <a:tailEnd len="med" w="med" type="triangle"/>
          </a:ln>
        </p:spPr>
      </p:cxnSp>
      <p:cxnSp>
        <p:nvCxnSpPr>
          <p:cNvPr id="220" name="Google Shape;220;p28"/>
          <p:cNvCxnSpPr>
            <a:endCxn id="215" idx="0"/>
          </p:cNvCxnSpPr>
          <p:nvPr/>
        </p:nvCxnSpPr>
        <p:spPr>
          <a:xfrm>
            <a:off x="2131200" y="2893825"/>
            <a:ext cx="60900" cy="565200"/>
          </a:xfrm>
          <a:prstGeom prst="straightConnector1">
            <a:avLst/>
          </a:prstGeom>
          <a:noFill/>
          <a:ln cap="flat" cmpd="sng" w="38100">
            <a:solidFill>
              <a:srgbClr val="000000"/>
            </a:solidFill>
            <a:prstDash val="solid"/>
            <a:round/>
            <a:headEnd len="med" w="med" type="none"/>
            <a:tailEnd len="med" w="med" type="triangle"/>
          </a:ln>
        </p:spPr>
      </p:cxnSp>
      <p:sp>
        <p:nvSpPr>
          <p:cNvPr id="221" name="Google Shape;221;p28"/>
          <p:cNvSpPr txBox="1"/>
          <p:nvPr/>
        </p:nvSpPr>
        <p:spPr>
          <a:xfrm>
            <a:off x="5032725" y="3664200"/>
            <a:ext cx="2660400" cy="108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nl">
                <a:latin typeface="Open Sans"/>
                <a:ea typeface="Open Sans"/>
                <a:cs typeface="Open Sans"/>
                <a:sym typeface="Open Sans"/>
              </a:rPr>
              <a:t>Raspberry Pi</a:t>
            </a:r>
            <a:endParaRPr b="1">
              <a:latin typeface="Open Sans"/>
              <a:ea typeface="Open Sans"/>
              <a:cs typeface="Open Sans"/>
              <a:sym typeface="Open Sans"/>
            </a:endParaRPr>
          </a:p>
        </p:txBody>
      </p:sp>
      <p:pic>
        <p:nvPicPr>
          <p:cNvPr id="222" name="Google Shape;222;p28"/>
          <p:cNvPicPr preferRelativeResize="0"/>
          <p:nvPr/>
        </p:nvPicPr>
        <p:blipFill>
          <a:blip r:embed="rId4">
            <a:alphaModFix/>
          </a:blip>
          <a:stretch>
            <a:fillRect/>
          </a:stretch>
        </p:blipFill>
        <p:spPr>
          <a:xfrm>
            <a:off x="5739463" y="4014402"/>
            <a:ext cx="1246927" cy="831300"/>
          </a:xfrm>
          <a:prstGeom prst="rect">
            <a:avLst/>
          </a:prstGeom>
          <a:noFill/>
          <a:ln>
            <a:noFill/>
          </a:ln>
        </p:spPr>
      </p:pic>
      <p:pic>
        <p:nvPicPr>
          <p:cNvPr id="223" name="Google Shape;223;p28"/>
          <p:cNvPicPr preferRelativeResize="0"/>
          <p:nvPr/>
        </p:nvPicPr>
        <p:blipFill>
          <a:blip r:embed="rId5">
            <a:alphaModFix/>
          </a:blip>
          <a:stretch>
            <a:fillRect/>
          </a:stretch>
        </p:blipFill>
        <p:spPr>
          <a:xfrm>
            <a:off x="1511250" y="4014400"/>
            <a:ext cx="1544650" cy="831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2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nl"/>
              <a:t>Wireless communication</a:t>
            </a:r>
            <a:endParaRPr/>
          </a:p>
        </p:txBody>
      </p:sp>
      <p:sp>
        <p:nvSpPr>
          <p:cNvPr id="229" name="Google Shape;229;p29"/>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nl"/>
              <a:t>Code diagram</a:t>
            </a:r>
            <a:endParaRPr/>
          </a:p>
          <a:p>
            <a:pPr indent="0" lvl="0" marL="457200" rtl="0" algn="l">
              <a:spcBef>
                <a:spcPts val="1600"/>
              </a:spcBef>
              <a:spcAft>
                <a:spcPts val="1600"/>
              </a:spcAft>
              <a:buNone/>
            </a:pPr>
            <a:r>
              <a:t/>
            </a:r>
            <a:endParaRPr/>
          </a:p>
        </p:txBody>
      </p:sp>
      <p:pic>
        <p:nvPicPr>
          <p:cNvPr id="230" name="Google Shape;230;p29"/>
          <p:cNvPicPr preferRelativeResize="0"/>
          <p:nvPr/>
        </p:nvPicPr>
        <p:blipFill>
          <a:blip r:embed="rId3">
            <a:alphaModFix/>
          </a:blip>
          <a:stretch>
            <a:fillRect/>
          </a:stretch>
        </p:blipFill>
        <p:spPr>
          <a:xfrm>
            <a:off x="2139425" y="1795775"/>
            <a:ext cx="4776150" cy="3026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nl"/>
              <a:t>Watchdog</a:t>
            </a:r>
            <a:endParaRPr/>
          </a:p>
        </p:txBody>
      </p:sp>
      <p:sp>
        <p:nvSpPr>
          <p:cNvPr id="236" name="Google Shape;236;p30"/>
          <p:cNvSpPr txBox="1"/>
          <p:nvPr>
            <p:ph idx="1" type="body"/>
          </p:nvPr>
        </p:nvSpPr>
        <p:spPr>
          <a:xfrm>
            <a:off x="281350" y="11449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	esp_task_wdt_reset   		(wdt: watchdog timer)</a:t>
            </a:r>
            <a:endParaRPr/>
          </a:p>
          <a:p>
            <a:pPr indent="0" lvl="0" marL="0" rtl="0" algn="l">
              <a:spcBef>
                <a:spcPts val="1600"/>
              </a:spcBef>
              <a:spcAft>
                <a:spcPts val="0"/>
              </a:spcAft>
              <a:buNone/>
            </a:pPr>
            <a:r>
              <a:rPr lang="nl"/>
              <a:t>	using: task system</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37" name="Google Shape;237;p30"/>
          <p:cNvSpPr txBox="1"/>
          <p:nvPr/>
        </p:nvSpPr>
        <p:spPr>
          <a:xfrm>
            <a:off x="311700" y="4283975"/>
            <a:ext cx="9073200" cy="74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nl" sz="1100" u="sng">
                <a:solidFill>
                  <a:schemeClr val="accent5"/>
                </a:solidFill>
                <a:latin typeface="Open Sans"/>
                <a:ea typeface="Open Sans"/>
                <a:cs typeface="Open Sans"/>
                <a:sym typeface="Open Sans"/>
                <a:hlinkClick r:id="rId3"/>
              </a:rPr>
              <a:t>https://docs.espressif.com/projects/esp-idf/en/latest/esp32/api-reference/system/wdts.html#interrupt-watchdog-api-reference</a:t>
            </a:r>
            <a:endParaRPr sz="1800">
              <a:solidFill>
                <a:schemeClr val="dk1"/>
              </a:solidFill>
              <a:latin typeface="Open Sans"/>
              <a:ea typeface="Open Sans"/>
              <a:cs typeface="Open Sans"/>
              <a:sym typeface="Open Sans"/>
            </a:endParaRPr>
          </a:p>
          <a:p>
            <a:pPr indent="0" lvl="0" marL="0" rtl="0" algn="l">
              <a:lnSpc>
                <a:spcPct val="115000"/>
              </a:lnSpc>
              <a:spcBef>
                <a:spcPts val="1600"/>
              </a:spcBef>
              <a:spcAft>
                <a:spcPts val="0"/>
              </a:spcAft>
              <a:buClr>
                <a:schemeClr val="dk1"/>
              </a:buClr>
              <a:buSzPts val="1100"/>
              <a:buFont typeface="Arial"/>
              <a:buNone/>
            </a:pPr>
            <a:r>
              <a:rPr lang="nl" sz="1100" u="sng">
                <a:solidFill>
                  <a:schemeClr val="accent5"/>
                </a:solidFill>
                <a:latin typeface="Open Sans"/>
                <a:ea typeface="Open Sans"/>
                <a:cs typeface="Open Sans"/>
                <a:sym typeface="Open Sans"/>
                <a:hlinkClick r:id="rId4"/>
              </a:rPr>
              <a:t>https://www.youtube.com/watch?v=C2xF3O6qkbg</a:t>
            </a:r>
            <a:endParaRPr sz="1800">
              <a:solidFill>
                <a:schemeClr val="dk1"/>
              </a:solidFill>
              <a:latin typeface="Open Sans"/>
              <a:ea typeface="Open Sans"/>
              <a:cs typeface="Open Sans"/>
              <a:sym typeface="Open Sans"/>
            </a:endParaRPr>
          </a:p>
          <a:p>
            <a:pPr indent="0" lvl="0" marL="0" rtl="0" algn="l">
              <a:spcBef>
                <a:spcPts val="1600"/>
              </a:spcBef>
              <a:spcAft>
                <a:spcPts val="0"/>
              </a:spcAft>
              <a:buNone/>
            </a:pPr>
            <a:r>
              <a:t/>
            </a:r>
            <a:endParaRPr sz="1100"/>
          </a:p>
        </p:txBody>
      </p:sp>
      <p:pic>
        <p:nvPicPr>
          <p:cNvPr id="238" name="Google Shape;238;p30"/>
          <p:cNvPicPr preferRelativeResize="0"/>
          <p:nvPr/>
        </p:nvPicPr>
        <p:blipFill>
          <a:blip r:embed="rId5">
            <a:alphaModFix/>
          </a:blip>
          <a:stretch>
            <a:fillRect/>
          </a:stretch>
        </p:blipFill>
        <p:spPr>
          <a:xfrm>
            <a:off x="3532450" y="1728125"/>
            <a:ext cx="5299851" cy="2396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nl"/>
              <a:t>Future Possibilities</a:t>
            </a:r>
            <a:endParaRPr/>
          </a:p>
        </p:txBody>
      </p:sp>
      <p:sp>
        <p:nvSpPr>
          <p:cNvPr id="244" name="Google Shape;244;p31"/>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IR sensor:</a:t>
            </a:r>
            <a:endParaRPr/>
          </a:p>
          <a:p>
            <a:pPr indent="-342900" lvl="0" marL="457200" rtl="0" algn="l">
              <a:spcBef>
                <a:spcPts val="1600"/>
              </a:spcBef>
              <a:spcAft>
                <a:spcPts val="0"/>
              </a:spcAft>
              <a:buSzPts val="1800"/>
              <a:buChar char="●"/>
            </a:pPr>
            <a:r>
              <a:rPr lang="nl"/>
              <a:t>Higher resolution</a:t>
            </a:r>
            <a:endParaRPr/>
          </a:p>
          <a:p>
            <a:pPr indent="-342900" lvl="0" marL="457200" rtl="0" algn="l">
              <a:spcBef>
                <a:spcPts val="0"/>
              </a:spcBef>
              <a:spcAft>
                <a:spcPts val="0"/>
              </a:spcAft>
              <a:buSzPts val="1800"/>
              <a:buChar char="●"/>
            </a:pPr>
            <a:r>
              <a:rPr lang="nl"/>
              <a:t>More sensors</a:t>
            </a:r>
            <a:endParaRPr/>
          </a:p>
          <a:p>
            <a:pPr indent="0" lvl="0" marL="0" rtl="0" algn="l">
              <a:spcBef>
                <a:spcPts val="1600"/>
              </a:spcBef>
              <a:spcAft>
                <a:spcPts val="0"/>
              </a:spcAft>
              <a:buNone/>
            </a:pPr>
            <a:r>
              <a:rPr lang="nl"/>
              <a:t>App:</a:t>
            </a:r>
            <a:endParaRPr/>
          </a:p>
          <a:p>
            <a:pPr indent="-342900" lvl="0" marL="457200" rtl="0" algn="l">
              <a:spcBef>
                <a:spcPts val="1600"/>
              </a:spcBef>
              <a:spcAft>
                <a:spcPts val="0"/>
              </a:spcAft>
              <a:buSzPts val="1800"/>
              <a:buChar char="●"/>
            </a:pPr>
            <a:r>
              <a:rPr lang="nl"/>
              <a:t>Guide users (see figure)</a:t>
            </a:r>
            <a:endParaRPr/>
          </a:p>
          <a:p>
            <a:pPr indent="0" lvl="0" marL="0" rtl="0" algn="l">
              <a:spcBef>
                <a:spcPts val="1600"/>
              </a:spcBef>
              <a:spcAft>
                <a:spcPts val="0"/>
              </a:spcAft>
              <a:buNone/>
            </a:pPr>
            <a:r>
              <a:rPr lang="nl"/>
              <a:t>Measurements</a:t>
            </a:r>
            <a:r>
              <a:rPr lang="nl"/>
              <a:t>:</a:t>
            </a:r>
            <a:endParaRPr/>
          </a:p>
          <a:p>
            <a:pPr indent="-342900" lvl="0" marL="457200" rtl="0" algn="l">
              <a:spcBef>
                <a:spcPts val="1600"/>
              </a:spcBef>
              <a:spcAft>
                <a:spcPts val="0"/>
              </a:spcAft>
              <a:buSzPts val="1800"/>
              <a:buChar char="●"/>
            </a:pPr>
            <a:r>
              <a:rPr lang="nl"/>
              <a:t>less during weekends and even classes</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rPr lang="nl"/>
              <a:t>	</a:t>
            </a:r>
            <a:endParaRPr/>
          </a:p>
        </p:txBody>
      </p:sp>
      <p:pic>
        <p:nvPicPr>
          <p:cNvPr id="245" name="Google Shape;245;p31"/>
          <p:cNvPicPr preferRelativeResize="0"/>
          <p:nvPr/>
        </p:nvPicPr>
        <p:blipFill>
          <a:blip r:embed="rId3">
            <a:alphaModFix/>
          </a:blip>
          <a:stretch>
            <a:fillRect/>
          </a:stretch>
        </p:blipFill>
        <p:spPr>
          <a:xfrm>
            <a:off x="5274800" y="0"/>
            <a:ext cx="3869212"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4"/>
          <p:cNvSpPr/>
          <p:nvPr/>
        </p:nvSpPr>
        <p:spPr>
          <a:xfrm>
            <a:off x="129750" y="1511275"/>
            <a:ext cx="4824300" cy="347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 name="Google Shape;70;p14"/>
          <p:cNvPicPr preferRelativeResize="0"/>
          <p:nvPr/>
        </p:nvPicPr>
        <p:blipFill rotWithShape="1">
          <a:blip r:embed="rId3">
            <a:alphaModFix/>
          </a:blip>
          <a:srcRect b="5179" l="2650" r="3373" t="3471"/>
          <a:stretch/>
        </p:blipFill>
        <p:spPr>
          <a:xfrm>
            <a:off x="189555" y="1595359"/>
            <a:ext cx="4633616" cy="3306477"/>
          </a:xfrm>
          <a:prstGeom prst="rect">
            <a:avLst/>
          </a:prstGeom>
          <a:noFill/>
          <a:ln>
            <a:noFill/>
          </a:ln>
        </p:spPr>
      </p:pic>
      <p:pic>
        <p:nvPicPr>
          <p:cNvPr descr="Cloud Clipart Drawing" id="71" name="Google Shape;71;p14"/>
          <p:cNvPicPr preferRelativeResize="0"/>
          <p:nvPr/>
        </p:nvPicPr>
        <p:blipFill>
          <a:blip r:embed="rId4">
            <a:alphaModFix/>
          </a:blip>
          <a:stretch>
            <a:fillRect/>
          </a:stretch>
        </p:blipFill>
        <p:spPr>
          <a:xfrm>
            <a:off x="5996661" y="132625"/>
            <a:ext cx="3049689" cy="2439125"/>
          </a:xfrm>
          <a:prstGeom prst="rect">
            <a:avLst/>
          </a:prstGeom>
          <a:noFill/>
          <a:ln>
            <a:noFill/>
          </a:ln>
        </p:spPr>
      </p:pic>
      <p:pic>
        <p:nvPicPr>
          <p:cNvPr descr="Raspberry Pi 4 Model B 4GB - Coolblue - Voor 23.59u, morgen in huis" id="72" name="Google Shape;72;p14"/>
          <p:cNvPicPr preferRelativeResize="0"/>
          <p:nvPr/>
        </p:nvPicPr>
        <p:blipFill rotWithShape="1">
          <a:blip r:embed="rId5">
            <a:alphaModFix/>
          </a:blip>
          <a:srcRect b="13614" l="-60" r="59" t="10919"/>
          <a:stretch/>
        </p:blipFill>
        <p:spPr>
          <a:xfrm rot="-1320064">
            <a:off x="6617151" y="782184"/>
            <a:ext cx="1883749" cy="1139997"/>
          </a:xfrm>
          <a:prstGeom prst="rect">
            <a:avLst/>
          </a:prstGeom>
          <a:noFill/>
          <a:ln>
            <a:noFill/>
          </a:ln>
        </p:spPr>
      </p:pic>
      <p:cxnSp>
        <p:nvCxnSpPr>
          <p:cNvPr id="73" name="Google Shape;73;p14"/>
          <p:cNvCxnSpPr/>
          <p:nvPr/>
        </p:nvCxnSpPr>
        <p:spPr>
          <a:xfrm flipH="1" rot="10800000">
            <a:off x="4572000" y="1756800"/>
            <a:ext cx="1795500" cy="730500"/>
          </a:xfrm>
          <a:prstGeom prst="straightConnector1">
            <a:avLst/>
          </a:prstGeom>
          <a:noFill/>
          <a:ln cap="flat" cmpd="sng" w="38100">
            <a:solidFill>
              <a:srgbClr val="000000"/>
            </a:solidFill>
            <a:prstDash val="solid"/>
            <a:round/>
            <a:headEnd len="med" w="med" type="none"/>
            <a:tailEnd len="med" w="med" type="none"/>
          </a:ln>
        </p:spPr>
      </p:cxnSp>
      <p:sp>
        <p:nvSpPr>
          <p:cNvPr id="74" name="Google Shape;74;p14"/>
          <p:cNvSpPr txBox="1"/>
          <p:nvPr/>
        </p:nvSpPr>
        <p:spPr>
          <a:xfrm>
            <a:off x="5122100" y="1682925"/>
            <a:ext cx="706500" cy="3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a:t>MQTT</a:t>
            </a:r>
            <a:endParaRPr/>
          </a:p>
        </p:txBody>
      </p:sp>
      <p:sp>
        <p:nvSpPr>
          <p:cNvPr id="75" name="Google Shape;75;p14"/>
          <p:cNvSpPr txBox="1"/>
          <p:nvPr/>
        </p:nvSpPr>
        <p:spPr>
          <a:xfrm>
            <a:off x="129750" y="1147225"/>
            <a:ext cx="2132100" cy="4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a:t>Node</a:t>
            </a:r>
            <a:endParaRPr/>
          </a:p>
        </p:txBody>
      </p:sp>
      <p:sp>
        <p:nvSpPr>
          <p:cNvPr id="76" name="Google Shape;76;p14"/>
          <p:cNvSpPr txBox="1"/>
          <p:nvPr/>
        </p:nvSpPr>
        <p:spPr>
          <a:xfrm>
            <a:off x="6245300" y="228500"/>
            <a:ext cx="59853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a:t>Server</a:t>
            </a:r>
            <a:endParaRPr/>
          </a:p>
        </p:txBody>
      </p:sp>
      <p:sp>
        <p:nvSpPr>
          <p:cNvPr id="77" name="Google Shape;77;p14"/>
          <p:cNvSpPr txBox="1"/>
          <p:nvPr>
            <p:ph type="title"/>
          </p:nvPr>
        </p:nvSpPr>
        <p:spPr>
          <a:xfrm>
            <a:off x="311700" y="315925"/>
            <a:ext cx="43947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nl"/>
              <a:t>System overview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nl"/>
              <a:t>Future Possibilities</a:t>
            </a:r>
            <a:endParaRPr/>
          </a:p>
        </p:txBody>
      </p:sp>
      <p:sp>
        <p:nvSpPr>
          <p:cNvPr id="251" name="Google Shape;251;p32"/>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Analysing data</a:t>
            </a:r>
            <a:endParaRPr/>
          </a:p>
          <a:p>
            <a:pPr indent="-342900" lvl="0" marL="457200" rtl="0" algn="l">
              <a:spcBef>
                <a:spcPts val="1600"/>
              </a:spcBef>
              <a:spcAft>
                <a:spcPts val="0"/>
              </a:spcAft>
              <a:buSzPts val="1800"/>
              <a:buChar char="●"/>
            </a:pPr>
            <a:r>
              <a:rPr lang="nl"/>
              <a:t>Find patterns</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rPr lang="nl"/>
              <a:t>	</a:t>
            </a:r>
            <a:endParaRPr/>
          </a:p>
        </p:txBody>
      </p:sp>
      <p:pic>
        <p:nvPicPr>
          <p:cNvPr id="252" name="Google Shape;252;p32"/>
          <p:cNvPicPr preferRelativeResize="0"/>
          <p:nvPr/>
        </p:nvPicPr>
        <p:blipFill>
          <a:blip r:embed="rId3">
            <a:alphaModFix/>
          </a:blip>
          <a:stretch>
            <a:fillRect/>
          </a:stretch>
        </p:blipFill>
        <p:spPr>
          <a:xfrm>
            <a:off x="5274800" y="0"/>
            <a:ext cx="3869212"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33"/>
          <p:cNvSpPr txBox="1"/>
          <p:nvPr>
            <p:ph type="title"/>
          </p:nvPr>
        </p:nvSpPr>
        <p:spPr>
          <a:xfrm>
            <a:off x="311700" y="407375"/>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nl"/>
              <a:t>Conclusion</a:t>
            </a:r>
            <a:endParaRPr/>
          </a:p>
        </p:txBody>
      </p:sp>
      <p:sp>
        <p:nvSpPr>
          <p:cNvPr id="258" name="Google Shape;258;p33"/>
          <p:cNvSpPr txBox="1"/>
          <p:nvPr>
            <p:ph idx="1" type="body"/>
          </p:nvPr>
        </p:nvSpPr>
        <p:spPr>
          <a:xfrm>
            <a:off x="2181150" y="1238675"/>
            <a:ext cx="4781700" cy="52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The body and the brain are still </a:t>
            </a:r>
            <a:r>
              <a:rPr lang="nl"/>
              <a:t>separated</a:t>
            </a:r>
            <a:endParaRPr/>
          </a:p>
          <a:p>
            <a:pPr indent="0" lvl="0" marL="0" rtl="0" algn="l">
              <a:spcBef>
                <a:spcPts val="1600"/>
              </a:spcBef>
              <a:spcAft>
                <a:spcPts val="1600"/>
              </a:spcAft>
              <a:buNone/>
            </a:pPr>
            <a:r>
              <a:t/>
            </a:r>
            <a:endParaRPr/>
          </a:p>
        </p:txBody>
      </p:sp>
      <p:pic>
        <p:nvPicPr>
          <p:cNvPr id="259" name="Google Shape;259;p33"/>
          <p:cNvPicPr preferRelativeResize="0"/>
          <p:nvPr/>
        </p:nvPicPr>
        <p:blipFill>
          <a:blip r:embed="rId3">
            <a:alphaModFix/>
          </a:blip>
          <a:stretch>
            <a:fillRect/>
          </a:stretch>
        </p:blipFill>
        <p:spPr>
          <a:xfrm>
            <a:off x="2991875" y="1985475"/>
            <a:ext cx="3160251" cy="26895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34"/>
          <p:cNvSpPr txBox="1"/>
          <p:nvPr>
            <p:ph type="title"/>
          </p:nvPr>
        </p:nvSpPr>
        <p:spPr>
          <a:xfrm>
            <a:off x="311700" y="1301900"/>
            <a:ext cx="8520600" cy="1880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nl" sz="10000"/>
              <a:t>Questions?</a:t>
            </a:r>
            <a:endParaRPr sz="10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nl"/>
              <a:t>PCB</a:t>
            </a:r>
            <a:endParaRPr/>
          </a:p>
        </p:txBody>
      </p:sp>
      <p:sp>
        <p:nvSpPr>
          <p:cNvPr id="83" name="Google Shape;83;p15"/>
          <p:cNvSpPr txBox="1"/>
          <p:nvPr>
            <p:ph idx="1" type="body"/>
          </p:nvPr>
        </p:nvSpPr>
        <p:spPr>
          <a:xfrm>
            <a:off x="311700" y="948025"/>
            <a:ext cx="5316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Main PCB with</a:t>
            </a:r>
            <a:br>
              <a:rPr lang="nl"/>
            </a:br>
            <a:r>
              <a:rPr lang="nl"/>
              <a:t>	Battery + management</a:t>
            </a:r>
            <a:br>
              <a:rPr lang="nl"/>
            </a:br>
            <a:r>
              <a:rPr lang="nl"/>
              <a:t>	Microcontroller + wifi</a:t>
            </a:r>
            <a:br>
              <a:rPr lang="nl"/>
            </a:br>
            <a:r>
              <a:rPr lang="nl"/>
              <a:t>	Microphone + amplifier </a:t>
            </a:r>
            <a:br>
              <a:rPr lang="nl"/>
            </a:br>
            <a:r>
              <a:rPr lang="nl"/>
              <a:t>		+amplitude detector</a:t>
            </a:r>
            <a:endParaRPr/>
          </a:p>
          <a:p>
            <a:pPr indent="0" lvl="0" marL="0" rtl="0" algn="l">
              <a:spcBef>
                <a:spcPts val="1600"/>
              </a:spcBef>
              <a:spcAft>
                <a:spcPts val="0"/>
              </a:spcAft>
              <a:buNone/>
            </a:pPr>
            <a:r>
              <a:rPr lang="nl"/>
              <a:t>IR camera on second PCB</a:t>
            </a:r>
            <a:endParaRPr/>
          </a:p>
          <a:p>
            <a:pPr indent="0" lvl="0" marL="0" rtl="0" algn="l">
              <a:spcBef>
                <a:spcPts val="1600"/>
              </a:spcBef>
              <a:spcAft>
                <a:spcPts val="1600"/>
              </a:spcAft>
              <a:buNone/>
            </a:pPr>
            <a:r>
              <a:t/>
            </a:r>
            <a:endParaRPr/>
          </a:p>
        </p:txBody>
      </p:sp>
      <p:pic>
        <p:nvPicPr>
          <p:cNvPr id="84" name="Google Shape;84;p15"/>
          <p:cNvPicPr preferRelativeResize="0"/>
          <p:nvPr/>
        </p:nvPicPr>
        <p:blipFill>
          <a:blip r:embed="rId3">
            <a:alphaModFix/>
          </a:blip>
          <a:stretch>
            <a:fillRect/>
          </a:stretch>
        </p:blipFill>
        <p:spPr>
          <a:xfrm>
            <a:off x="2067675" y="3136700"/>
            <a:ext cx="1399533" cy="1843175"/>
          </a:xfrm>
          <a:prstGeom prst="rect">
            <a:avLst/>
          </a:prstGeom>
          <a:noFill/>
          <a:ln>
            <a:noFill/>
          </a:ln>
        </p:spPr>
      </p:pic>
      <p:pic>
        <p:nvPicPr>
          <p:cNvPr id="85" name="Google Shape;85;p15"/>
          <p:cNvPicPr preferRelativeResize="0"/>
          <p:nvPr/>
        </p:nvPicPr>
        <p:blipFill>
          <a:blip r:embed="rId4">
            <a:alphaModFix/>
          </a:blip>
          <a:stretch>
            <a:fillRect/>
          </a:stretch>
        </p:blipFill>
        <p:spPr>
          <a:xfrm>
            <a:off x="4106175" y="531100"/>
            <a:ext cx="4769176" cy="36603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nl"/>
              <a:t>ESP32-SOLO-1</a:t>
            </a:r>
            <a:endParaRPr/>
          </a:p>
        </p:txBody>
      </p:sp>
      <p:sp>
        <p:nvSpPr>
          <p:cNvPr id="91" name="Google Shape;91;p1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Single core microcontroller</a:t>
            </a:r>
            <a:endParaRPr/>
          </a:p>
          <a:p>
            <a:pPr indent="0" lvl="0" marL="0" rtl="0" algn="l">
              <a:spcBef>
                <a:spcPts val="1600"/>
              </a:spcBef>
              <a:spcAft>
                <a:spcPts val="0"/>
              </a:spcAft>
              <a:buNone/>
            </a:pPr>
            <a:r>
              <a:rPr lang="nl"/>
              <a:t>ULP coprocessor</a:t>
            </a:r>
            <a:endParaRPr/>
          </a:p>
          <a:p>
            <a:pPr indent="0" lvl="0" marL="0" rtl="0" algn="l">
              <a:spcBef>
                <a:spcPts val="1600"/>
              </a:spcBef>
              <a:spcAft>
                <a:spcPts val="1600"/>
              </a:spcAft>
              <a:buNone/>
            </a:pPr>
            <a:r>
              <a:rPr lang="nl"/>
              <a:t>Wifi module</a:t>
            </a:r>
            <a:br>
              <a:rPr lang="nl"/>
            </a:br>
            <a:r>
              <a:rPr lang="nl"/>
              <a:t>	Enterprise network</a:t>
            </a:r>
            <a:endParaRPr/>
          </a:p>
        </p:txBody>
      </p:sp>
      <p:pic>
        <p:nvPicPr>
          <p:cNvPr descr="High Quality Esp32-solo-1 Wifi Bt/ble Module - Buy Ble Module ..." id="92" name="Google Shape;92;p16"/>
          <p:cNvPicPr preferRelativeResize="0"/>
          <p:nvPr/>
        </p:nvPicPr>
        <p:blipFill rotWithShape="1">
          <a:blip r:embed="rId3">
            <a:alphaModFix/>
          </a:blip>
          <a:srcRect b="13986" l="18547" r="14928" t="12283"/>
          <a:stretch/>
        </p:blipFill>
        <p:spPr>
          <a:xfrm>
            <a:off x="5333825" y="1363002"/>
            <a:ext cx="2702525" cy="2995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nl"/>
              <a:t>Battery management</a:t>
            </a:r>
            <a:endParaRPr/>
          </a:p>
        </p:txBody>
      </p:sp>
      <p:sp>
        <p:nvSpPr>
          <p:cNvPr id="98" name="Google Shape;98;p17"/>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18650 Li-ion battery, 3.7V, 3000mAh</a:t>
            </a:r>
            <a:endParaRPr/>
          </a:p>
          <a:p>
            <a:pPr indent="0" lvl="0" marL="0" rtl="0" algn="l">
              <a:spcBef>
                <a:spcPts val="1600"/>
              </a:spcBef>
              <a:spcAft>
                <a:spcPts val="0"/>
              </a:spcAft>
              <a:buNone/>
            </a:pPr>
            <a:r>
              <a:rPr lang="nl"/>
              <a:t>Controlled charging/discharging on PCB </a:t>
            </a:r>
            <a:endParaRPr/>
          </a:p>
          <a:p>
            <a:pPr indent="0" lvl="0" marL="0" rtl="0" algn="l">
              <a:spcBef>
                <a:spcPts val="1600"/>
              </a:spcBef>
              <a:spcAft>
                <a:spcPts val="0"/>
              </a:spcAft>
              <a:buNone/>
            </a:pPr>
            <a:r>
              <a:rPr lang="nl"/>
              <a:t>Micro-USB</a:t>
            </a:r>
            <a:endParaRPr/>
          </a:p>
          <a:p>
            <a:pPr indent="0" lvl="0" marL="0" rtl="0" algn="l">
              <a:spcBef>
                <a:spcPts val="1600"/>
              </a:spcBef>
              <a:spcAft>
                <a:spcPts val="1600"/>
              </a:spcAft>
              <a:buNone/>
            </a:pPr>
            <a:r>
              <a:t/>
            </a:r>
            <a:endParaRPr/>
          </a:p>
        </p:txBody>
      </p:sp>
      <p:pic>
        <p:nvPicPr>
          <p:cNvPr descr="UltraFire 18650 Button Top batterij 2 stuks (3.7 V, 3000 mAh)  AUL00003" id="99" name="Google Shape;99;p17" title="UltraFire 18650 Button Top batterij 2 stuks (3.7 V, 3000 mAh)  AUL00003"/>
          <p:cNvPicPr preferRelativeResize="0"/>
          <p:nvPr/>
        </p:nvPicPr>
        <p:blipFill>
          <a:blip r:embed="rId3">
            <a:alphaModFix/>
          </a:blip>
          <a:stretch>
            <a:fillRect/>
          </a:stretch>
        </p:blipFill>
        <p:spPr>
          <a:xfrm>
            <a:off x="6703200" y="1248325"/>
            <a:ext cx="1905000" cy="2857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nl"/>
              <a:t>Power usage</a:t>
            </a:r>
            <a:endParaRPr/>
          </a:p>
        </p:txBody>
      </p:sp>
      <p:sp>
        <p:nvSpPr>
          <p:cNvPr id="105" name="Google Shape;105;p18"/>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Battery: 3000 mAh</a:t>
            </a:r>
            <a:endParaRPr/>
          </a:p>
          <a:p>
            <a:pPr indent="0" lvl="0" marL="0" rtl="0" algn="l">
              <a:spcBef>
                <a:spcPts val="1600"/>
              </a:spcBef>
              <a:spcAft>
                <a:spcPts val="0"/>
              </a:spcAft>
              <a:buNone/>
            </a:pPr>
            <a:r>
              <a:rPr lang="nl"/>
              <a:t>continuous</a:t>
            </a:r>
            <a:r>
              <a:rPr lang="nl"/>
              <a:t> power usage: ± 352 μA</a:t>
            </a:r>
            <a:endParaRPr/>
          </a:p>
          <a:p>
            <a:pPr indent="0" lvl="0" marL="0" rtl="0" algn="l">
              <a:spcBef>
                <a:spcPts val="1600"/>
              </a:spcBef>
              <a:spcAft>
                <a:spcPts val="0"/>
              </a:spcAft>
              <a:buNone/>
            </a:pPr>
            <a:r>
              <a:rPr lang="nl"/>
              <a:t>Power usage while measuring and sending: ± 100 mA </a:t>
            </a:r>
            <a:br>
              <a:rPr lang="nl"/>
            </a:br>
            <a:r>
              <a:rPr lang="nl"/>
              <a:t> 	for 2 s → 0.056 mAh, 50 times a day</a:t>
            </a:r>
            <a:endParaRPr/>
          </a:p>
          <a:p>
            <a:pPr indent="0" lvl="0" marL="0" rtl="0" algn="l">
              <a:spcBef>
                <a:spcPts val="1600"/>
              </a:spcBef>
              <a:spcAft>
                <a:spcPts val="1600"/>
              </a:spcAft>
              <a:buNone/>
            </a:pPr>
            <a:r>
              <a:t/>
            </a:r>
            <a:endParaRPr/>
          </a:p>
        </p:txBody>
      </p:sp>
      <p:pic>
        <p:nvPicPr>
          <p:cNvPr id="106" name="Google Shape;106;p18"/>
          <p:cNvPicPr preferRelativeResize="0"/>
          <p:nvPr/>
        </p:nvPicPr>
        <p:blipFill>
          <a:blip r:embed="rId3">
            <a:alphaModFix/>
          </a:blip>
          <a:stretch>
            <a:fillRect/>
          </a:stretch>
        </p:blipFill>
        <p:spPr>
          <a:xfrm>
            <a:off x="1627725" y="2994075"/>
            <a:ext cx="5680326" cy="1685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nl"/>
              <a:t>Server</a:t>
            </a:r>
            <a:endParaRPr/>
          </a:p>
        </p:txBody>
      </p:sp>
      <p:sp>
        <p:nvSpPr>
          <p:cNvPr id="112" name="Google Shape;112;p19"/>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Raspberry Pi</a:t>
            </a:r>
            <a:endParaRPr/>
          </a:p>
          <a:p>
            <a:pPr indent="0" lvl="0" marL="0" rtl="0" algn="l">
              <a:spcBef>
                <a:spcPts val="1600"/>
              </a:spcBef>
              <a:spcAft>
                <a:spcPts val="0"/>
              </a:spcAft>
              <a:buNone/>
            </a:pPr>
            <a:r>
              <a:rPr lang="nl"/>
              <a:t>Mosquitto broker</a:t>
            </a:r>
            <a:endParaRPr/>
          </a:p>
          <a:p>
            <a:pPr indent="0" lvl="0" marL="0" rtl="0" algn="l">
              <a:spcBef>
                <a:spcPts val="1600"/>
              </a:spcBef>
              <a:spcAft>
                <a:spcPts val="0"/>
              </a:spcAft>
              <a:buNone/>
            </a:pPr>
            <a:r>
              <a:rPr lang="nl"/>
              <a:t>InfluxDB</a:t>
            </a:r>
            <a:endParaRPr/>
          </a:p>
          <a:p>
            <a:pPr indent="0" lvl="0" marL="0" rtl="0" algn="l">
              <a:spcBef>
                <a:spcPts val="1600"/>
              </a:spcBef>
              <a:spcAft>
                <a:spcPts val="1600"/>
              </a:spcAft>
              <a:buNone/>
            </a:pPr>
            <a:r>
              <a:rPr lang="nl"/>
              <a:t>Grafana</a:t>
            </a:r>
            <a:endParaRPr/>
          </a:p>
        </p:txBody>
      </p:sp>
      <p:pic>
        <p:nvPicPr>
          <p:cNvPr descr="Raspberry Pi 4 Model B 4GB - Coolblue - Voor 23.59u, morgen in huis" id="113" name="Google Shape;113;p19"/>
          <p:cNvPicPr preferRelativeResize="0"/>
          <p:nvPr/>
        </p:nvPicPr>
        <p:blipFill>
          <a:blip r:embed="rId3">
            <a:alphaModFix/>
          </a:blip>
          <a:stretch>
            <a:fillRect/>
          </a:stretch>
        </p:blipFill>
        <p:spPr>
          <a:xfrm>
            <a:off x="649913" y="3141625"/>
            <a:ext cx="2344025" cy="1790825"/>
          </a:xfrm>
          <a:prstGeom prst="rect">
            <a:avLst/>
          </a:prstGeom>
          <a:noFill/>
          <a:ln>
            <a:noFill/>
          </a:ln>
        </p:spPr>
      </p:pic>
      <p:pic>
        <p:nvPicPr>
          <p:cNvPr id="114" name="Google Shape;114;p19"/>
          <p:cNvPicPr preferRelativeResize="0"/>
          <p:nvPr/>
        </p:nvPicPr>
        <p:blipFill rotWithShape="1">
          <a:blip r:embed="rId4">
            <a:alphaModFix/>
          </a:blip>
          <a:srcRect b="10594" l="10035" r="9358" t="10696"/>
          <a:stretch/>
        </p:blipFill>
        <p:spPr>
          <a:xfrm>
            <a:off x="8298175" y="4326225"/>
            <a:ext cx="728675" cy="711450"/>
          </a:xfrm>
          <a:prstGeom prst="rect">
            <a:avLst/>
          </a:prstGeom>
          <a:noFill/>
          <a:ln>
            <a:noFill/>
          </a:ln>
        </p:spPr>
      </p:pic>
      <p:pic>
        <p:nvPicPr>
          <p:cNvPr id="115" name="Google Shape;115;p19"/>
          <p:cNvPicPr preferRelativeResize="0"/>
          <p:nvPr/>
        </p:nvPicPr>
        <p:blipFill>
          <a:blip r:embed="rId5">
            <a:alphaModFix/>
          </a:blip>
          <a:stretch>
            <a:fillRect/>
          </a:stretch>
        </p:blipFill>
        <p:spPr>
          <a:xfrm>
            <a:off x="3805550" y="50325"/>
            <a:ext cx="5257800" cy="4259375"/>
          </a:xfrm>
          <a:prstGeom prst="rect">
            <a:avLst/>
          </a:prstGeom>
          <a:noFill/>
          <a:ln>
            <a:noFill/>
          </a:ln>
        </p:spPr>
      </p:pic>
      <p:sp>
        <p:nvSpPr>
          <p:cNvPr id="116" name="Google Shape;116;p19"/>
          <p:cNvSpPr txBox="1"/>
          <p:nvPr/>
        </p:nvSpPr>
        <p:spPr>
          <a:xfrm>
            <a:off x="5137450" y="4463550"/>
            <a:ext cx="3000000" cy="43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1100" u="sng">
                <a:solidFill>
                  <a:schemeClr val="hlink"/>
                </a:solidFill>
                <a:hlinkClick r:id="rId6"/>
              </a:rPr>
              <a:t>http://helpfulhallway.duckdns.org:3000/</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pic>
        <p:nvPicPr>
          <p:cNvPr id="121" name="Google Shape;121;p20"/>
          <p:cNvPicPr preferRelativeResize="0"/>
          <p:nvPr/>
        </p:nvPicPr>
        <p:blipFill>
          <a:blip r:embed="rId3">
            <a:alphaModFix/>
          </a:blip>
          <a:stretch>
            <a:fillRect/>
          </a:stretch>
        </p:blipFill>
        <p:spPr>
          <a:xfrm>
            <a:off x="3085365" y="536150"/>
            <a:ext cx="3593460" cy="1382100"/>
          </a:xfrm>
          <a:prstGeom prst="rect">
            <a:avLst/>
          </a:prstGeom>
          <a:noFill/>
          <a:ln>
            <a:noFill/>
          </a:ln>
        </p:spPr>
      </p:pic>
      <p:pic>
        <p:nvPicPr>
          <p:cNvPr id="122" name="Google Shape;122;p20"/>
          <p:cNvPicPr preferRelativeResize="0"/>
          <p:nvPr/>
        </p:nvPicPr>
        <p:blipFill>
          <a:blip r:embed="rId4">
            <a:alphaModFix/>
          </a:blip>
          <a:stretch>
            <a:fillRect/>
          </a:stretch>
        </p:blipFill>
        <p:spPr>
          <a:xfrm>
            <a:off x="7146048" y="665797"/>
            <a:ext cx="1686251" cy="1007225"/>
          </a:xfrm>
          <a:prstGeom prst="rect">
            <a:avLst/>
          </a:prstGeom>
          <a:noFill/>
          <a:ln>
            <a:noFill/>
          </a:ln>
        </p:spPr>
      </p:pic>
      <p:sp>
        <p:nvSpPr>
          <p:cNvPr id="123" name="Google Shape;123;p20"/>
          <p:cNvSpPr txBox="1"/>
          <p:nvPr>
            <p:ph type="title"/>
          </p:nvPr>
        </p:nvSpPr>
        <p:spPr>
          <a:xfrm>
            <a:off x="311700" y="445025"/>
            <a:ext cx="26718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nl"/>
              <a:t>Audio sensor</a:t>
            </a:r>
            <a:endParaRPr/>
          </a:p>
        </p:txBody>
      </p:sp>
      <p:pic>
        <p:nvPicPr>
          <p:cNvPr id="124" name="Google Shape;124;p20"/>
          <p:cNvPicPr preferRelativeResize="0"/>
          <p:nvPr/>
        </p:nvPicPr>
        <p:blipFill>
          <a:blip r:embed="rId5">
            <a:alphaModFix/>
          </a:blip>
          <a:stretch>
            <a:fillRect/>
          </a:stretch>
        </p:blipFill>
        <p:spPr>
          <a:xfrm>
            <a:off x="367375" y="2957575"/>
            <a:ext cx="3690877" cy="1595575"/>
          </a:xfrm>
          <a:prstGeom prst="rect">
            <a:avLst/>
          </a:prstGeom>
          <a:noFill/>
          <a:ln>
            <a:noFill/>
          </a:ln>
        </p:spPr>
      </p:pic>
      <p:sp>
        <p:nvSpPr>
          <p:cNvPr id="125" name="Google Shape;125;p20"/>
          <p:cNvSpPr txBox="1"/>
          <p:nvPr>
            <p:ph idx="1" type="body"/>
          </p:nvPr>
        </p:nvSpPr>
        <p:spPr>
          <a:xfrm>
            <a:off x="311700" y="1152475"/>
            <a:ext cx="3288600" cy="224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Omnidirectional</a:t>
            </a:r>
            <a:endParaRPr/>
          </a:p>
          <a:p>
            <a:pPr indent="0" lvl="0" marL="0" rtl="0" algn="l">
              <a:spcBef>
                <a:spcPts val="1600"/>
              </a:spcBef>
              <a:spcAft>
                <a:spcPts val="0"/>
              </a:spcAft>
              <a:buNone/>
            </a:pPr>
            <a:r>
              <a:rPr lang="nl"/>
              <a:t>MEMS technology</a:t>
            </a:r>
            <a:endParaRPr/>
          </a:p>
          <a:p>
            <a:pPr indent="0" lvl="0" marL="0" rtl="0" algn="l">
              <a:spcBef>
                <a:spcPts val="1600"/>
              </a:spcBef>
              <a:spcAft>
                <a:spcPts val="0"/>
              </a:spcAft>
              <a:buNone/>
            </a:pPr>
            <a:r>
              <a:rPr lang="nl"/>
              <a:t>75-110µA @3.6V</a:t>
            </a:r>
            <a:endParaRPr/>
          </a:p>
          <a:p>
            <a:pPr indent="0" lvl="0" marL="0" rtl="0" algn="l">
              <a:spcBef>
                <a:spcPts val="1600"/>
              </a:spcBef>
              <a:spcAft>
                <a:spcPts val="0"/>
              </a:spcAft>
              <a:buNone/>
            </a:pPr>
            <a:r>
              <a:rPr lang="nl"/>
              <a:t>Top Port SiSonic Microphone</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26" name="Google Shape;126;p20"/>
          <p:cNvPicPr preferRelativeResize="0"/>
          <p:nvPr/>
        </p:nvPicPr>
        <p:blipFill rotWithShape="1">
          <a:blip r:embed="rId6">
            <a:alphaModFix/>
          </a:blip>
          <a:srcRect b="0" l="0" r="0" t="2505"/>
          <a:stretch/>
        </p:blipFill>
        <p:spPr>
          <a:xfrm>
            <a:off x="4754150" y="2025875"/>
            <a:ext cx="4134974" cy="2965225"/>
          </a:xfrm>
          <a:prstGeom prst="rect">
            <a:avLst/>
          </a:prstGeom>
          <a:noFill/>
          <a:ln>
            <a:noFill/>
          </a:ln>
        </p:spPr>
      </p:pic>
      <p:cxnSp>
        <p:nvCxnSpPr>
          <p:cNvPr id="127" name="Google Shape;127;p20"/>
          <p:cNvCxnSpPr/>
          <p:nvPr/>
        </p:nvCxnSpPr>
        <p:spPr>
          <a:xfrm flipH="1" rot="10800000">
            <a:off x="5419250" y="1391100"/>
            <a:ext cx="1779300" cy="369600"/>
          </a:xfrm>
          <a:prstGeom prst="straightConnector1">
            <a:avLst/>
          </a:prstGeom>
          <a:noFill/>
          <a:ln cap="flat" cmpd="sng" w="9525">
            <a:solidFill>
              <a:schemeClr val="dk2"/>
            </a:solidFill>
            <a:prstDash val="solid"/>
            <a:round/>
            <a:headEnd len="med" w="med" type="none"/>
            <a:tailEnd len="med" w="med" type="triangle"/>
          </a:ln>
        </p:spPr>
      </p:cxnSp>
      <p:sp>
        <p:nvSpPr>
          <p:cNvPr id="128" name="Google Shape;128;p20"/>
          <p:cNvSpPr txBox="1"/>
          <p:nvPr/>
        </p:nvSpPr>
        <p:spPr>
          <a:xfrm>
            <a:off x="7365700" y="220900"/>
            <a:ext cx="1635600" cy="4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a:t>17 µA @3.3V</a:t>
            </a:r>
            <a:endParaRPr/>
          </a:p>
        </p:txBody>
      </p:sp>
      <p:cxnSp>
        <p:nvCxnSpPr>
          <p:cNvPr id="129" name="Google Shape;129;p20"/>
          <p:cNvCxnSpPr/>
          <p:nvPr/>
        </p:nvCxnSpPr>
        <p:spPr>
          <a:xfrm flipH="1" rot="10800000">
            <a:off x="5416075" y="1184750"/>
            <a:ext cx="300" cy="581100"/>
          </a:xfrm>
          <a:prstGeom prst="straightConnector1">
            <a:avLst/>
          </a:prstGeom>
          <a:noFill/>
          <a:ln cap="flat" cmpd="sng" w="9525">
            <a:solidFill>
              <a:schemeClr val="dk2"/>
            </a:solidFill>
            <a:prstDash val="solid"/>
            <a:round/>
            <a:headEnd len="med" w="med" type="none"/>
            <a:tailEnd len="med" w="med" type="none"/>
          </a:ln>
        </p:spPr>
      </p:cxnSp>
      <p:cxnSp>
        <p:nvCxnSpPr>
          <p:cNvPr id="130" name="Google Shape;130;p20"/>
          <p:cNvCxnSpPr/>
          <p:nvPr/>
        </p:nvCxnSpPr>
        <p:spPr>
          <a:xfrm>
            <a:off x="4161900" y="1224200"/>
            <a:ext cx="1252500" cy="531600"/>
          </a:xfrm>
          <a:prstGeom prst="straightConnector1">
            <a:avLst/>
          </a:prstGeom>
          <a:noFill/>
          <a:ln cap="flat" cmpd="sng" w="9525">
            <a:solidFill>
              <a:schemeClr val="dk2"/>
            </a:solidFill>
            <a:prstDash val="solid"/>
            <a:round/>
            <a:headEnd len="med" w="med" type="none"/>
            <a:tailEnd len="med" w="med" type="none"/>
          </a:ln>
        </p:spPr>
      </p:cxnSp>
      <p:sp>
        <p:nvSpPr>
          <p:cNvPr id="131" name="Google Shape;131;p20"/>
          <p:cNvSpPr txBox="1"/>
          <p:nvPr/>
        </p:nvSpPr>
        <p:spPr>
          <a:xfrm>
            <a:off x="3895550" y="196400"/>
            <a:ext cx="2558100" cy="4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a:t>Half-wave precision rectifier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1"/>
          <p:cNvSpPr txBox="1"/>
          <p:nvPr>
            <p:ph type="title"/>
          </p:nvPr>
        </p:nvSpPr>
        <p:spPr>
          <a:xfrm>
            <a:off x="311700" y="873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nl"/>
              <a:t>Using the ULP Co-processor</a:t>
            </a:r>
            <a:endParaRPr/>
          </a:p>
        </p:txBody>
      </p:sp>
      <p:pic>
        <p:nvPicPr>
          <p:cNvPr id="137" name="Google Shape;137;p21"/>
          <p:cNvPicPr preferRelativeResize="0"/>
          <p:nvPr/>
        </p:nvPicPr>
        <p:blipFill>
          <a:blip r:embed="rId3">
            <a:alphaModFix/>
          </a:blip>
          <a:stretch>
            <a:fillRect/>
          </a:stretch>
        </p:blipFill>
        <p:spPr>
          <a:xfrm>
            <a:off x="311692" y="1000074"/>
            <a:ext cx="3546256" cy="2973026"/>
          </a:xfrm>
          <a:prstGeom prst="rect">
            <a:avLst/>
          </a:prstGeom>
          <a:noFill/>
          <a:ln>
            <a:noFill/>
          </a:ln>
        </p:spPr>
      </p:pic>
      <p:sp>
        <p:nvSpPr>
          <p:cNvPr id="138" name="Google Shape;138;p21"/>
          <p:cNvSpPr/>
          <p:nvPr/>
        </p:nvSpPr>
        <p:spPr>
          <a:xfrm>
            <a:off x="1982400" y="3244463"/>
            <a:ext cx="942900" cy="5727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1"/>
          <p:cNvSpPr/>
          <p:nvPr/>
        </p:nvSpPr>
        <p:spPr>
          <a:xfrm>
            <a:off x="2241430" y="1218000"/>
            <a:ext cx="2014500" cy="1886100"/>
          </a:xfrm>
          <a:prstGeom prst="bentArrow">
            <a:avLst>
              <a:gd fmla="val 25000" name="adj1"/>
              <a:gd fmla="val 19127" name="adj2"/>
              <a:gd fmla="val 25000" name="adj3"/>
              <a:gd fmla="val 43750" name="adj4"/>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 name="Google Shape;140;p21"/>
          <p:cNvPicPr preferRelativeResize="0"/>
          <p:nvPr/>
        </p:nvPicPr>
        <p:blipFill>
          <a:blip r:embed="rId4">
            <a:alphaModFix/>
          </a:blip>
          <a:stretch>
            <a:fillRect/>
          </a:stretch>
        </p:blipFill>
        <p:spPr>
          <a:xfrm>
            <a:off x="3914150" y="3752475"/>
            <a:ext cx="4918150" cy="1279325"/>
          </a:xfrm>
          <a:prstGeom prst="rect">
            <a:avLst/>
          </a:prstGeom>
          <a:noFill/>
          <a:ln>
            <a:noFill/>
          </a:ln>
        </p:spPr>
      </p:pic>
      <p:sp>
        <p:nvSpPr>
          <p:cNvPr id="141" name="Google Shape;141;p21"/>
          <p:cNvSpPr txBox="1"/>
          <p:nvPr>
            <p:ph idx="1" type="body"/>
          </p:nvPr>
        </p:nvSpPr>
        <p:spPr>
          <a:xfrm>
            <a:off x="4326500" y="892975"/>
            <a:ext cx="4671000" cy="12792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nl"/>
              <a:t>Checks threshold</a:t>
            </a:r>
            <a:endParaRPr/>
          </a:p>
          <a:p>
            <a:pPr indent="0" lvl="0" marL="0" rtl="0" algn="l">
              <a:spcBef>
                <a:spcPts val="1600"/>
              </a:spcBef>
              <a:spcAft>
                <a:spcPts val="0"/>
              </a:spcAft>
              <a:buNone/>
            </a:pPr>
            <a:r>
              <a:rPr lang="nl"/>
              <a:t>Every 500ms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42" name="Google Shape;142;p21"/>
          <p:cNvSpPr/>
          <p:nvPr/>
        </p:nvSpPr>
        <p:spPr>
          <a:xfrm flipH="1" rot="10800000">
            <a:off x="6318650" y="1208475"/>
            <a:ext cx="1800300" cy="535800"/>
          </a:xfrm>
          <a:prstGeom prst="bentUpArrow">
            <a:avLst>
              <a:gd fmla="val 25000" name="adj1"/>
              <a:gd fmla="val 25000" name="adj2"/>
              <a:gd fmla="val 50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1"/>
          <p:cNvSpPr txBox="1"/>
          <p:nvPr/>
        </p:nvSpPr>
        <p:spPr>
          <a:xfrm>
            <a:off x="6818700" y="1701400"/>
            <a:ext cx="2676000" cy="7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a:t>Wakes up main CPU core</a:t>
            </a:r>
            <a:endParaRPr/>
          </a:p>
        </p:txBody>
      </p:sp>
      <p:sp>
        <p:nvSpPr>
          <p:cNvPr id="144" name="Google Shape;144;p21"/>
          <p:cNvSpPr txBox="1"/>
          <p:nvPr/>
        </p:nvSpPr>
        <p:spPr>
          <a:xfrm>
            <a:off x="6818700" y="869613"/>
            <a:ext cx="1886100" cy="5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a:solidFill>
                  <a:schemeClr val="dk1"/>
                </a:solidFill>
              </a:rPr>
              <a:t>If above</a:t>
            </a:r>
            <a:endParaRPr/>
          </a:p>
        </p:txBody>
      </p:sp>
      <p:sp>
        <p:nvSpPr>
          <p:cNvPr id="145" name="Google Shape;145;p21"/>
          <p:cNvSpPr txBox="1"/>
          <p:nvPr/>
        </p:nvSpPr>
        <p:spPr>
          <a:xfrm>
            <a:off x="6318650" y="575900"/>
            <a:ext cx="8145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a:t>Routine</a:t>
            </a:r>
            <a:endParaRPr/>
          </a:p>
        </p:txBody>
      </p:sp>
      <p:sp>
        <p:nvSpPr>
          <p:cNvPr id="146" name="Google Shape;146;p21"/>
          <p:cNvSpPr txBox="1"/>
          <p:nvPr/>
        </p:nvSpPr>
        <p:spPr>
          <a:xfrm>
            <a:off x="4350500" y="2195328"/>
            <a:ext cx="4391700" cy="145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nl" sz="1800">
                <a:latin typeface="Open Sans"/>
                <a:ea typeface="Open Sans"/>
                <a:cs typeface="Open Sans"/>
                <a:sym typeface="Open Sans"/>
              </a:rPr>
              <a:t>Programmed using assembly</a:t>
            </a:r>
            <a:endParaRPr sz="1800">
              <a:latin typeface="Open Sans"/>
              <a:ea typeface="Open Sans"/>
              <a:cs typeface="Open Sans"/>
              <a:sym typeface="Open Sans"/>
            </a:endParaRPr>
          </a:p>
          <a:p>
            <a:pPr indent="0" lvl="0" marL="0" rtl="0" algn="l">
              <a:lnSpc>
                <a:spcPct val="115000"/>
              </a:lnSpc>
              <a:spcBef>
                <a:spcPts val="1600"/>
              </a:spcBef>
              <a:spcAft>
                <a:spcPts val="0"/>
              </a:spcAft>
              <a:buClr>
                <a:schemeClr val="dk1"/>
              </a:buClr>
              <a:buSzPts val="1100"/>
              <a:buFont typeface="Arial"/>
              <a:buNone/>
            </a:pPr>
            <a:r>
              <a:rPr lang="nl" sz="1800">
                <a:solidFill>
                  <a:schemeClr val="dk1"/>
                </a:solidFill>
                <a:latin typeface="Open Sans"/>
                <a:ea typeface="Open Sans"/>
                <a:cs typeface="Open Sans"/>
                <a:sym typeface="Open Sans"/>
              </a:rPr>
              <a:t>Using 12-bit SAR ADC</a:t>
            </a:r>
            <a:endParaRPr sz="1800">
              <a:latin typeface="Open Sans"/>
              <a:ea typeface="Open Sans"/>
              <a:cs typeface="Open Sans"/>
              <a:sym typeface="Open Sans"/>
            </a:endParaRPr>
          </a:p>
          <a:p>
            <a:pPr indent="0" lvl="0" marL="0" rtl="0" algn="l">
              <a:lnSpc>
                <a:spcPct val="115000"/>
              </a:lnSpc>
              <a:spcBef>
                <a:spcPts val="1600"/>
              </a:spcBef>
              <a:spcAft>
                <a:spcPts val="0"/>
              </a:spcAft>
              <a:buNone/>
            </a:pPr>
            <a:r>
              <a:rPr lang="nl" sz="1800">
                <a:latin typeface="Open Sans"/>
                <a:ea typeface="Open Sans"/>
                <a:cs typeface="Open Sans"/>
                <a:sym typeface="Open Sans"/>
              </a:rPr>
              <a:t>In Deep-sleep mode</a:t>
            </a:r>
            <a:endParaRPr sz="1800">
              <a:latin typeface="Open Sans"/>
              <a:ea typeface="Open Sans"/>
              <a:cs typeface="Open Sans"/>
              <a:sym typeface="Open Sans"/>
            </a:endParaRPr>
          </a:p>
          <a:p>
            <a:pPr indent="0" lvl="0" marL="0" rtl="0" algn="l">
              <a:lnSpc>
                <a:spcPct val="115000"/>
              </a:lnSpc>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